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Hammersmith One"/>
      <p:regular r:id="rId37"/>
    </p:embeddedFont>
    <p:embeddedFont>
      <p:font typeface="Montserrat"/>
      <p:regular r:id="rId38"/>
      <p:bold r:id="rId39"/>
      <p:italic r:id="rId40"/>
      <p:boldItalic r:id="rId41"/>
    </p:embeddedFont>
    <p:embeddedFont>
      <p:font typeface="Montserrat ExtraBold"/>
      <p:bold r:id="rId42"/>
      <p:boldItalic r:id="rId43"/>
    </p:embeddedFont>
    <p:embeddedFont>
      <p:font typeface="PT Sans"/>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ExtraBold-bold.fntdata"/><Relationship Id="rId41" Type="http://schemas.openxmlformats.org/officeDocument/2006/relationships/font" Target="fonts/Montserrat-boldItalic.fntdata"/><Relationship Id="rId44" Type="http://schemas.openxmlformats.org/officeDocument/2006/relationships/font" Target="fonts/PTSans-regular.fntdata"/><Relationship Id="rId43" Type="http://schemas.openxmlformats.org/officeDocument/2006/relationships/font" Target="fonts/MontserratExtraBold-boldItalic.fntdata"/><Relationship Id="rId46" Type="http://schemas.openxmlformats.org/officeDocument/2006/relationships/font" Target="fonts/PTSans-italic.fntdata"/><Relationship Id="rId45" Type="http://schemas.openxmlformats.org/officeDocument/2006/relationships/font" Target="fonts/PT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regular.fntdata"/><Relationship Id="rId47" Type="http://schemas.openxmlformats.org/officeDocument/2006/relationships/font" Target="fonts/PTSans-boldItalic.fntdata"/><Relationship Id="rId49" Type="http://schemas.openxmlformats.org/officeDocument/2006/relationships/font" Target="fonts/Open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HammersmithOne-regular.fntdata"/><Relationship Id="rId36" Type="http://schemas.openxmlformats.org/officeDocument/2006/relationships/slide" Target="slides/slide30.xml"/><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csdn.net/u011262253/article/details/117486244" TargetMode="External"/><Relationship Id="rId3" Type="http://schemas.openxmlformats.org/officeDocument/2006/relationships/hyperlink" Target="https://www.jianshu.com/p/3e545b9a3c68"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fd3ad50c2_2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2fd3ad50c2_2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zh-TW" sz="1400"/>
              <a:t>Hello everyone</a:t>
            </a:r>
            <a:endParaRPr sz="1400"/>
          </a:p>
          <a:p>
            <a:pPr indent="0" lvl="0" marL="0" rtl="0" algn="l">
              <a:lnSpc>
                <a:spcPct val="115000"/>
              </a:lnSpc>
              <a:spcBef>
                <a:spcPts val="1200"/>
              </a:spcBef>
              <a:spcAft>
                <a:spcPts val="0"/>
              </a:spcAft>
              <a:buSzPts val="1100"/>
              <a:buNone/>
            </a:pPr>
            <a:r>
              <a:rPr lang="zh-TW" sz="1400"/>
              <a:t>we are bioinfo lab member</a:t>
            </a:r>
            <a:endParaRPr sz="1400"/>
          </a:p>
          <a:p>
            <a:pPr indent="0" lvl="0" marL="0" rtl="0" algn="l">
              <a:lnSpc>
                <a:spcPct val="100000"/>
              </a:lnSpc>
              <a:spcBef>
                <a:spcPts val="1200"/>
              </a:spcBef>
              <a:spcAft>
                <a:spcPts val="0"/>
              </a:spcAft>
              <a:buSzPts val="1100"/>
              <a:buNone/>
            </a:pPr>
            <a:r>
              <a:rPr lang="zh-TW" sz="1400"/>
              <a:t>today we would like to continue this study and some more about implementation</a:t>
            </a:r>
            <a:endParaRPr sz="14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332174fd66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332174fd66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600"/>
              <a:t>hence, for each cell, all need is learn to represent self on vector space.</a:t>
            </a:r>
            <a:endParaRPr sz="1600"/>
          </a:p>
          <a:p>
            <a:pPr indent="0" lvl="0" marL="0" rtl="0" algn="l">
              <a:spcBef>
                <a:spcPts val="0"/>
              </a:spcBef>
              <a:spcAft>
                <a:spcPts val="0"/>
              </a:spcAft>
              <a:buNone/>
            </a:pPr>
            <a:r>
              <a:rPr lang="zh-TW" sz="1600"/>
              <a:t>input as k cells and output with corresponding class for this model</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before training there some feature base for sure. one base on random walk to skip-gram model , another is encoder based multi layer approach</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after feature engineering, model construction from static / dynamic and classification the three part.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Author extract transformer approach to form that corresponding static and dynamic to position and self-attention of transformer.</a:t>
            </a:r>
            <a:endParaRPr sz="1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32174fd6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32174fd6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600"/>
              <a:t>as you can see</a:t>
            </a:r>
            <a:endParaRPr sz="1600"/>
          </a:p>
          <a:p>
            <a:pPr indent="0" lvl="0" marL="0" rtl="0" algn="l">
              <a:spcBef>
                <a:spcPts val="0"/>
              </a:spcBef>
              <a:spcAft>
                <a:spcPts val="0"/>
              </a:spcAft>
              <a:buNone/>
            </a:pPr>
            <a:r>
              <a:rPr lang="zh-TW" sz="1600"/>
              <a:t>higashi model construct from one cell node and two bin node.into static and dynamic embedding</a:t>
            </a:r>
            <a:endParaRPr sz="1600"/>
          </a:p>
          <a:p>
            <a:pPr indent="0" lvl="0" marL="0" rtl="0" algn="l">
              <a:spcBef>
                <a:spcPts val="0"/>
              </a:spcBef>
              <a:spcAft>
                <a:spcPts val="0"/>
              </a:spcAft>
              <a:buNone/>
            </a:pPr>
            <a:r>
              <a:rPr lang="zh-TW" sz="1600"/>
              <a:t>throughout calculating distance of static and dynamic pair to pair </a:t>
            </a:r>
            <a:endParaRPr sz="1600"/>
          </a:p>
          <a:p>
            <a:pPr indent="0" lvl="0" marL="0" rtl="0" algn="l">
              <a:spcBef>
                <a:spcPts val="0"/>
              </a:spcBef>
              <a:spcAft>
                <a:spcPts val="0"/>
              </a:spcAft>
              <a:buNone/>
            </a:pPr>
            <a:r>
              <a:rPr lang="zh-TW" sz="1600"/>
              <a:t>these pairwise distance forming with extra entries, eventually generate prediction which represent  probability of element(entry) on single cell contact map</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332174fd6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332174fd6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600"/>
              <a:t>some key design mention for Higashi,</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eariler we talked about some advantage that imputation to different cell</a:t>
            </a:r>
            <a:endParaRPr sz="1600"/>
          </a:p>
          <a:p>
            <a:pPr indent="0" lvl="0" marL="0" rtl="0" algn="l">
              <a:spcBef>
                <a:spcPts val="0"/>
              </a:spcBef>
              <a:spcAft>
                <a:spcPts val="0"/>
              </a:spcAft>
              <a:buNone/>
            </a:pPr>
            <a:r>
              <a:rPr lang="zh-TW" sz="1600"/>
              <a:t>to avoid discrete information, there is contribution for k-nearest neighbor</a:t>
            </a:r>
            <a:endParaRPr sz="1600"/>
          </a:p>
          <a:p>
            <a:pPr indent="0" lvl="0" marL="0" rtl="0" algn="l">
              <a:spcBef>
                <a:spcPts val="0"/>
              </a:spcBef>
              <a:spcAft>
                <a:spcPts val="0"/>
              </a:spcAft>
              <a:buNone/>
            </a:pPr>
            <a:r>
              <a:rPr lang="zh-TW" sz="1600"/>
              <a:t>, then using weighted average, genomic bin graph and GCN to learn.</a:t>
            </a:r>
            <a:endParaRPr sz="1600"/>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332174fd66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332174fd6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600"/>
              <a:t>after model construction and info control</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we need some loss function to fit</a:t>
            </a:r>
            <a:endParaRPr sz="1600"/>
          </a:p>
          <a:p>
            <a:pPr indent="0" lvl="0" marL="0" rtl="0" algn="l">
              <a:spcBef>
                <a:spcPts val="0"/>
              </a:spcBef>
              <a:spcAft>
                <a:spcPts val="0"/>
              </a:spcAft>
              <a:buNone/>
            </a:pPr>
            <a:r>
              <a:rPr lang="zh-TW" sz="1600"/>
              <a:t>basically the target score Y observed is the probability of cell ci with bin nodes bj and bk interaction.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for few sequencing depths, it’s recommend binary classification loss</a:t>
            </a:r>
            <a:endParaRPr sz="1600"/>
          </a:p>
          <a:p>
            <a:pPr indent="0" lvl="0" marL="0" rtl="0" algn="l">
              <a:spcBef>
                <a:spcPts val="0"/>
              </a:spcBef>
              <a:spcAft>
                <a:spcPts val="0"/>
              </a:spcAft>
              <a:buNone/>
            </a:pPr>
            <a:r>
              <a:rPr lang="zh-TW" sz="1600"/>
              <a:t>for more sequencing depths, ranking loss is better to use.</a:t>
            </a:r>
            <a:endParaRPr sz="1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32f247b0c0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132f247b0c0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321d952a3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3321d952a3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600"/>
              <a:t>At </a:t>
            </a:r>
            <a:r>
              <a:rPr lang="zh-TW" sz="1600"/>
              <a:t>first,  author get some public scHi-C datasets, compare with Higashi and other way to generate embedding</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with evaluation measure, there are two </a:t>
            </a:r>
            <a:r>
              <a:rPr lang="zh-TW" sz="1600"/>
              <a:t>strategies</a:t>
            </a:r>
            <a:r>
              <a:rPr lang="zh-TW" sz="1600"/>
              <a:t>, one is supervise with few cells to train, and generate embedding to predict classification. measure on Micro-F1, Macro-F1</a:t>
            </a:r>
            <a:endParaRPr sz="1600"/>
          </a:p>
          <a:p>
            <a:pPr indent="0" lvl="0" marL="0" rtl="0" algn="l">
              <a:spcBef>
                <a:spcPts val="0"/>
              </a:spcBef>
              <a:spcAft>
                <a:spcPts val="0"/>
              </a:spcAft>
              <a:buNone/>
            </a:pPr>
            <a:r>
              <a:rPr lang="zh-TW" sz="1600"/>
              <a:t>another using k-means clustering, and the results align with the ground truth, measure on ARI. that is unsupervised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that you can see joint part on Higashi embedding , it can differentiate cell type </a:t>
            </a:r>
            <a:r>
              <a:rPr lang="zh-TW" sz="1600"/>
              <a:t>effectively</a:t>
            </a:r>
            <a:endParaRPr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3321d952a3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3321d952a3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600">
                <a:solidFill>
                  <a:schemeClr val="dk1"/>
                </a:solidFill>
                <a:latin typeface="Open Sans"/>
                <a:ea typeface="Open Sans"/>
                <a:cs typeface="Open Sans"/>
                <a:sym typeface="Open Sans"/>
              </a:rPr>
              <a:t>For more precisely evalution , author  use imaging data as ground truth. left side is original image. Right is ground truth from author.</a:t>
            </a:r>
            <a:endParaRPr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zh-TW" sz="1600">
                <a:solidFill>
                  <a:schemeClr val="dk1"/>
                </a:solidFill>
                <a:latin typeface="Open Sans"/>
                <a:ea typeface="Open Sans"/>
                <a:cs typeface="Open Sans"/>
                <a:sym typeface="Open Sans"/>
              </a:rPr>
              <a:t>As continue, we compare to hyper parameters k with best imputation approach —scHiCluster so far.</a:t>
            </a:r>
            <a:endParaRPr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zh-TW" sz="1600">
                <a:solidFill>
                  <a:schemeClr val="dk1"/>
                </a:solidFill>
                <a:latin typeface="Open Sans"/>
                <a:ea typeface="Open Sans"/>
                <a:cs typeface="Open Sans"/>
                <a:sym typeface="Open Sans"/>
              </a:rPr>
              <a:t>So we could see that in Higashi method is more similiar to  ground truth.(point to right-right)</a:t>
            </a:r>
            <a:endParaRPr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rPr lang="zh-TW" sz="1600">
                <a:solidFill>
                  <a:schemeClr val="dk1"/>
                </a:solidFill>
                <a:latin typeface="Open Sans"/>
                <a:ea typeface="Open Sans"/>
                <a:cs typeface="Open Sans"/>
                <a:sym typeface="Open Sans"/>
              </a:rPr>
              <a:t>Then you can outline more distinct the farthest cells to neighboring cells</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zh-TW" sz="1600">
                <a:solidFill>
                  <a:schemeClr val="dk1"/>
                </a:solidFill>
                <a:latin typeface="Open Sans"/>
                <a:ea typeface="Open Sans"/>
                <a:cs typeface="Open Sans"/>
                <a:sym typeface="Open Sans"/>
              </a:rPr>
              <a:t>As we reproduce to  show later as well.</a:t>
            </a:r>
            <a:endParaRPr sz="16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32174fd6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32174fd6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500"/>
              <a:t>the top-right graph shows that difference with contact map before and after </a:t>
            </a:r>
            <a:r>
              <a:rPr lang="zh-TW" sz="1500"/>
              <a:t>imputation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zh-TW" sz="1500"/>
              <a:t>below is heat map for insulation score , consider row as each cell, column as genomic region</a:t>
            </a:r>
            <a:endParaRPr sz="1500"/>
          </a:p>
          <a:p>
            <a:pPr indent="0" lvl="0" marL="0" rtl="0" algn="l">
              <a:spcBef>
                <a:spcPts val="0"/>
              </a:spcBef>
              <a:spcAft>
                <a:spcPts val="0"/>
              </a:spcAft>
              <a:buNone/>
            </a:pPr>
            <a:r>
              <a:rPr lang="zh-TW" sz="1500"/>
              <a:t>more heat with red color represtent </a:t>
            </a:r>
            <a:r>
              <a:rPr lang="zh-TW" sz="1500">
                <a:solidFill>
                  <a:schemeClr val="dk1"/>
                </a:solidFill>
              </a:rPr>
              <a:t>more possible </a:t>
            </a:r>
            <a:r>
              <a:rPr lang="zh-TW" sz="1500"/>
              <a:t>domain boundary which as local minimum</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zh-TW" sz="1500"/>
              <a:t>right side is after imputation and TADs boundaries more clearly</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(TADs : </a:t>
            </a:r>
            <a:r>
              <a:rPr lang="zh-TW">
                <a:solidFill>
                  <a:schemeClr val="dk1"/>
                </a:solidFill>
              </a:rPr>
              <a:t>Topologically associating domains)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32174fd6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332174fd6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500"/>
              <a:t>after , author would like to analysis relationship with other signal</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zh-TW" sz="1500"/>
              <a:t>first by frequency</a:t>
            </a:r>
            <a:endParaRPr sz="1500"/>
          </a:p>
          <a:p>
            <a:pPr indent="0" lvl="0" marL="0" rtl="0" algn="l">
              <a:spcBef>
                <a:spcPts val="0"/>
              </a:spcBef>
              <a:spcAft>
                <a:spcPts val="0"/>
              </a:spcAft>
              <a:buNone/>
            </a:pPr>
            <a:r>
              <a:rPr lang="zh-TW" sz="1500"/>
              <a:t>bottom-left scatter plot show relationship in insulation of single cell domain boundaries, and the scores and frequency are negative related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zh-TW" sz="1500"/>
              <a:t>bottom-right show more frequency occurs, usually </a:t>
            </a:r>
            <a:r>
              <a:rPr lang="zh-TW" sz="1500">
                <a:solidFill>
                  <a:schemeClr val="dk1"/>
                </a:solidFill>
              </a:rPr>
              <a:t>target </a:t>
            </a:r>
            <a:r>
              <a:rPr lang="zh-TW" sz="1500"/>
              <a:t>region around more CTCF peaks</a:t>
            </a:r>
            <a:endParaRPr sz="15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32174fd66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332174fd66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400"/>
              <a:t>analysing with WTC11 and calculating A B compartment with PC1</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zh-TW" sz="1400"/>
              <a:t>bottom-right as a result to chromosome 12 ,  each cell as row, and column corresponding to gene region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zh-TW" sz="1400"/>
              <a:t>bottom-middle could tell bulk Hi-C and scHi-C values about the same, meanwhile single cell variable observed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zh-TW" sz="1400"/>
              <a:t>and two of left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zh-TW" sz="1400"/>
              <a:t>it’s use standard deviation of PC 1 score to be variablility of A B compartment, and use variable </a:t>
            </a:r>
            <a:r>
              <a:rPr lang="zh-TW" sz="1350">
                <a:solidFill>
                  <a:srgbClr val="202124"/>
                </a:solidFill>
                <a:highlight>
                  <a:srgbClr val="FFFFFF"/>
                </a:highlight>
              </a:rPr>
              <a:t>exponent of single cell RNA seek data to be </a:t>
            </a:r>
            <a:r>
              <a:rPr lang="zh-TW" sz="1400">
                <a:solidFill>
                  <a:schemeClr val="dk1"/>
                </a:solidFill>
              </a:rPr>
              <a:t>variablility of transcription</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zh-TW" sz="1400">
                <a:solidFill>
                  <a:schemeClr val="dk1"/>
                </a:solidFill>
              </a:rPr>
              <a:t>then we seperate gene region into stable compartment and high-variable compartment. the higher one indicates high variability of transcription </a:t>
            </a:r>
            <a:endParaRPr sz="14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2f247b0c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32f247b0c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500"/>
              <a:t>we then recap for paper content also</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zh-TW" sz="1500"/>
              <a:t>so there are introduction, methods, results for paper</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zh-TW" sz="1500"/>
              <a:t>and some show on our reproduction</a:t>
            </a:r>
            <a:endParaRPr sz="15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32f247b0c0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132f247b0c0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fd3ad50c2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12fd3ad50c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400"/>
              <a:t>最後我們選用在COLAB上架設環境並使用P100 GPU。</a:t>
            </a:r>
            <a:endParaRPr sz="1400"/>
          </a:p>
          <a:p>
            <a:pPr indent="0" lvl="0" marL="0" rtl="0" algn="l">
              <a:lnSpc>
                <a:spcPct val="100000"/>
              </a:lnSpc>
              <a:spcBef>
                <a:spcPts val="0"/>
              </a:spcBef>
              <a:spcAft>
                <a:spcPts val="0"/>
              </a:spcAft>
              <a:buSzPts val="1100"/>
              <a:buNone/>
            </a:pPr>
            <a:r>
              <a:rPr lang="zh-TW" sz="1400"/>
              <a:t>在wsl沒有GPU的情況，預期至少跑超過15個小時，在colab環境中則是花費約4個小時完成。</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zh-TW" sz="1400"/>
              <a:t>try with serveral </a:t>
            </a:r>
            <a:r>
              <a:rPr lang="zh-TW" sz="1200">
                <a:solidFill>
                  <a:srgbClr val="40474B"/>
                </a:solidFill>
                <a:latin typeface="Verdana"/>
                <a:ea typeface="Verdana"/>
                <a:cs typeface="Verdana"/>
                <a:sym typeface="Verdana"/>
              </a:rPr>
              <a:t>development environments</a:t>
            </a:r>
            <a:r>
              <a:rPr lang="zh-TW" sz="1400"/>
              <a:t>,</a:t>
            </a:r>
            <a:endParaRPr sz="1400"/>
          </a:p>
          <a:p>
            <a:pPr indent="0" lvl="0" marL="0" rtl="0" algn="l">
              <a:lnSpc>
                <a:spcPct val="100000"/>
              </a:lnSpc>
              <a:spcBef>
                <a:spcPts val="0"/>
              </a:spcBef>
              <a:spcAft>
                <a:spcPts val="0"/>
              </a:spcAft>
              <a:buSzPts val="1100"/>
              <a:buNone/>
            </a:pPr>
            <a:r>
              <a:rPr lang="zh-TW" sz="1400"/>
              <a:t>we use powerful GPU colab</a:t>
            </a:r>
            <a:r>
              <a:rPr lang="zh-TW" sz="1400">
                <a:solidFill>
                  <a:schemeClr val="dk1"/>
                </a:solidFill>
              </a:rPr>
              <a:t> environments.</a:t>
            </a:r>
            <a:endParaRPr sz="1400">
              <a:solidFill>
                <a:schemeClr val="dk1"/>
              </a:solidFill>
            </a:endParaRPr>
          </a:p>
          <a:p>
            <a:pPr indent="0" lvl="0" marL="0" rtl="0" algn="l">
              <a:lnSpc>
                <a:spcPct val="100000"/>
              </a:lnSpc>
              <a:spcBef>
                <a:spcPts val="0"/>
              </a:spcBef>
              <a:spcAft>
                <a:spcPts val="0"/>
              </a:spcAft>
              <a:buSzPts val="1100"/>
              <a:buNone/>
            </a:pPr>
            <a:r>
              <a:rPr lang="zh-TW" sz="1400">
                <a:solidFill>
                  <a:schemeClr val="dk1"/>
                </a:solidFill>
              </a:rPr>
              <a:t>In wsl and it’s GPU off , we expected program need to run more than 15 hours, on the other hand, colab cost about 4 hours.</a:t>
            </a:r>
            <a:endParaRPr sz="14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3321d952a3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13321d952a3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500"/>
              <a:t>what we input is main data</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zh-TW" sz="1500"/>
              <a:t>config to set parameters</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zh-TW" sz="1500"/>
              <a:t>label store pickle data</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zh-TW" sz="1500"/>
              <a:t>genome reference file to generate bin nodes</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zh-TW" sz="1500"/>
              <a:t>cytoband reference to remove centromere regions</a:t>
            </a:r>
            <a:endParaRPr sz="15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32174fd66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332174fd66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GSE84920中</a:t>
            </a:r>
            <a:r>
              <a:rPr lang="zh-TW"/>
              <a:t>混雜著人類與老鼠的基因資料，我們提取其中的人類染色體資料使其符合higashi v1的格式。</a:t>
            </a:r>
            <a:endParaRPr/>
          </a:p>
          <a:p>
            <a:pPr indent="0" lvl="0" marL="0" rtl="0" algn="l">
              <a:lnSpc>
                <a:spcPct val="100000"/>
              </a:lnSpc>
              <a:spcBef>
                <a:spcPts val="0"/>
              </a:spcBef>
              <a:spcAft>
                <a:spcPts val="0"/>
              </a:spcAft>
              <a:buSzPts val="1100"/>
              <a:buNone/>
            </a:pPr>
            <a:r>
              <a:rPr lang="zh-TW"/>
              <a:t>data.txt中的</a:t>
            </a:r>
            <a:endParaRPr/>
          </a:p>
          <a:p>
            <a:pPr indent="0" lvl="0" marL="0" rtl="0" algn="l">
              <a:spcBef>
                <a:spcPts val="0"/>
              </a:spcBef>
              <a:spcAft>
                <a:spcPts val="0"/>
              </a:spcAft>
              <a:buSzPts val="1100"/>
              <a:buNone/>
            </a:pPr>
            <a:r>
              <a:rPr b="1" lang="zh-TW" sz="1400">
                <a:solidFill>
                  <a:schemeClr val="dk1"/>
                </a:solidFill>
                <a:latin typeface="Verdana"/>
                <a:ea typeface="Verdana"/>
                <a:cs typeface="Verdana"/>
                <a:sym typeface="Verdana"/>
              </a:rPr>
              <a:t>cell_id: id for each cell, start from 0. Must be continuous </a:t>
            </a:r>
            <a:endParaRPr b="1" sz="1400">
              <a:solidFill>
                <a:schemeClr val="dk1"/>
              </a:solidFill>
              <a:latin typeface="Verdana"/>
              <a:ea typeface="Verdana"/>
              <a:cs typeface="Verdana"/>
              <a:sym typeface="Verdana"/>
            </a:endParaRPr>
          </a:p>
          <a:p>
            <a:pPr indent="0" lvl="0" marL="0" rtl="0" algn="l">
              <a:spcBef>
                <a:spcPts val="0"/>
              </a:spcBef>
              <a:spcAft>
                <a:spcPts val="0"/>
              </a:spcAft>
              <a:buSzPts val="1100"/>
              <a:buNone/>
            </a:pPr>
            <a:r>
              <a:rPr b="1" lang="zh-TW" sz="1400">
                <a:solidFill>
                  <a:schemeClr val="dk1"/>
                </a:solidFill>
                <a:latin typeface="Verdana"/>
                <a:ea typeface="Verdana"/>
                <a:cs typeface="Verdana"/>
                <a:sym typeface="Verdana"/>
              </a:rPr>
              <a:t>chrom: chromosome name for fragment  </a:t>
            </a:r>
            <a:endParaRPr b="1" sz="140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b="1" lang="zh-TW" sz="1400">
                <a:solidFill>
                  <a:schemeClr val="dk1"/>
                </a:solidFill>
                <a:latin typeface="Verdana"/>
                <a:ea typeface="Verdana"/>
                <a:cs typeface="Verdana"/>
                <a:sym typeface="Verdana"/>
              </a:rPr>
              <a:t>pos: location for fragment</a:t>
            </a:r>
            <a:endParaRPr b="1" sz="1400">
              <a:solidFill>
                <a:schemeClr val="dk1"/>
              </a:solidFill>
              <a:latin typeface="Verdana"/>
              <a:ea typeface="Verdana"/>
              <a:cs typeface="Verdana"/>
              <a:sym typeface="Verdana"/>
            </a:endParaRPr>
          </a:p>
          <a:p>
            <a:pPr indent="0" lvl="0" marL="0" rtl="0" algn="l">
              <a:lnSpc>
                <a:spcPct val="100000"/>
              </a:lnSpc>
              <a:spcBef>
                <a:spcPts val="0"/>
              </a:spcBef>
              <a:spcAft>
                <a:spcPts val="0"/>
              </a:spcAft>
              <a:buClr>
                <a:srgbClr val="000000"/>
              </a:buClr>
              <a:buSzPts val="1100"/>
              <a:buFont typeface="Arial"/>
              <a:buNone/>
            </a:pPr>
            <a:r>
              <a:t/>
            </a:r>
            <a:endParaRPr sz="1200">
              <a:solidFill>
                <a:srgbClr val="C9D1D9"/>
              </a:solidFill>
              <a:highlight>
                <a:srgbClr val="0D1117"/>
              </a:highlight>
            </a:endParaRPr>
          </a:p>
          <a:p>
            <a:pPr indent="0" lvl="0" marL="0" rtl="0" algn="l">
              <a:spcBef>
                <a:spcPts val="0"/>
              </a:spcBef>
              <a:spcAft>
                <a:spcPts val="0"/>
              </a:spcAft>
              <a:buClr>
                <a:schemeClr val="dk1"/>
              </a:buClr>
              <a:buSzPts val="1100"/>
              <a:buFont typeface="Arial"/>
              <a:buNone/>
            </a:pPr>
            <a:r>
              <a:rPr lang="zh-TW" sz="1400">
                <a:solidFill>
                  <a:schemeClr val="dk1"/>
                </a:solidFill>
              </a:rPr>
              <a:t>t</a:t>
            </a:r>
            <a:r>
              <a:rPr lang="zh-TW" sz="1400">
                <a:solidFill>
                  <a:schemeClr val="dk1"/>
                </a:solidFill>
              </a:rPr>
              <a:t>he dataset GSE84920 mashup human and mouse gene data</a:t>
            </a:r>
            <a:endParaRPr sz="1400">
              <a:solidFill>
                <a:schemeClr val="dk1"/>
              </a:solidFill>
            </a:endParaRPr>
          </a:p>
          <a:p>
            <a:pPr indent="0" lvl="0" marL="0" rtl="0" algn="l">
              <a:spcBef>
                <a:spcPts val="0"/>
              </a:spcBef>
              <a:spcAft>
                <a:spcPts val="0"/>
              </a:spcAft>
              <a:buClr>
                <a:schemeClr val="dk1"/>
              </a:buClr>
              <a:buSzPts val="1100"/>
              <a:buFont typeface="Arial"/>
              <a:buNone/>
            </a:pPr>
            <a:r>
              <a:rPr lang="zh-TW" sz="1400">
                <a:solidFill>
                  <a:schemeClr val="dk1"/>
                </a:solidFill>
              </a:rPr>
              <a:t>we extract human genome among the set then be able to fit higashi model format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3321d952a3_1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13321d952a3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500"/>
              <a:t>there are some more important parameters for your information</a:t>
            </a:r>
            <a:endParaRPr sz="1500"/>
          </a:p>
          <a:p>
            <a:pPr indent="0" lvl="0" marL="0" rtl="0" algn="l">
              <a:lnSpc>
                <a:spcPct val="100000"/>
              </a:lnSpc>
              <a:spcBef>
                <a:spcPts val="0"/>
              </a:spcBef>
              <a:spcAft>
                <a:spcPts val="0"/>
              </a:spcAft>
              <a:buSzPts val="1100"/>
              <a:buNone/>
            </a:pPr>
            <a:r>
              <a:rPr lang="zh-TW" sz="1500"/>
              <a:t>from data processing, training and last visualization </a:t>
            </a:r>
            <a:endParaRPr sz="1500"/>
          </a:p>
          <a:p>
            <a:pPr indent="0" lvl="0" marL="0" rtl="0" algn="l">
              <a:lnSpc>
                <a:spcPct val="100000"/>
              </a:lnSpc>
              <a:spcBef>
                <a:spcPts val="0"/>
              </a:spcBef>
              <a:spcAft>
                <a:spcPts val="0"/>
              </a:spcAft>
              <a:buSzPts val="1100"/>
              <a:buNone/>
            </a:pPr>
            <a:r>
              <a:rPr lang="zh-TW" sz="1500"/>
              <a:t>more about the whole pipeline usage</a:t>
            </a:r>
            <a:endParaRPr sz="15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這是主要使用的 config 檔，從資料處理、訓練到最後視覺化都會用到。</a:t>
            </a:r>
            <a:endParaRPr/>
          </a:p>
          <a:p>
            <a:pPr indent="0" lvl="0" marL="0" rtl="0" algn="l">
              <a:lnSpc>
                <a:spcPct val="100000"/>
              </a:lnSpc>
              <a:spcBef>
                <a:spcPts val="0"/>
              </a:spcBef>
              <a:spcAft>
                <a:spcPts val="0"/>
              </a:spcAft>
              <a:buSzPts val="1100"/>
              <a:buNone/>
            </a:pPr>
            <a:r>
              <a:rPr lang="zh-TW"/>
              <a:t>比較重要的參數有這幾個檔案路徑。</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321d952a3_1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13321d952a3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500"/>
              <a:t>due to </a:t>
            </a:r>
            <a:r>
              <a:rPr lang="zh-TW" sz="1500"/>
              <a:t>Computational intractability on sequencing</a:t>
            </a:r>
            <a:endParaRPr sz="1500"/>
          </a:p>
          <a:p>
            <a:pPr indent="0" lvl="0" marL="0" rtl="0" algn="l">
              <a:lnSpc>
                <a:spcPct val="100000"/>
              </a:lnSpc>
              <a:spcBef>
                <a:spcPts val="0"/>
              </a:spcBef>
              <a:spcAft>
                <a:spcPts val="0"/>
              </a:spcAft>
              <a:buSzPts val="1100"/>
              <a:buNone/>
            </a:pPr>
            <a:r>
              <a:rPr lang="zh-TW" sz="1500"/>
              <a:t>there is well-known reference genomes to dictionary</a:t>
            </a:r>
            <a:endParaRPr sz="15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u="sng">
                <a:solidFill>
                  <a:schemeClr val="hlink"/>
                </a:solidFill>
                <a:hlinkClick r:id="rId2"/>
              </a:rPr>
              <a:t>一文读懂参考基因组和基因组注释+最全下载方法_白墨石的博客-CSDN博客_参考基因组</a:t>
            </a:r>
            <a:endParaRPr/>
          </a:p>
          <a:p>
            <a:pPr indent="0" lvl="0" marL="0" rtl="0" algn="l">
              <a:lnSpc>
                <a:spcPct val="100000"/>
              </a:lnSpc>
              <a:spcBef>
                <a:spcPts val="0"/>
              </a:spcBef>
              <a:spcAft>
                <a:spcPts val="0"/>
              </a:spcAft>
              <a:buSzPts val="1100"/>
              <a:buNone/>
            </a:pPr>
            <a:r>
              <a:rPr lang="zh-TW" u="sng">
                <a:solidFill>
                  <a:schemeClr val="hlink"/>
                </a:solidFill>
                <a:hlinkClick r:id="rId3"/>
              </a:rPr>
              <a:t>转录组入门（4）：了解参考基因组及基因注释 - 簡書 (jianshu.com)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3321d952a3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13321d952a3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400"/>
              <a:t>we’re going to data pipe as follow </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321d952a3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13321d952a3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這邊有 3 組訓練任務，分別測試本實驗主要提出的想法， cell-dependent GNN 的使用與否、k=</a:t>
            </a:r>
            <a:r>
              <a:rPr lang="zh-TW" sz="1200">
                <a:solidFill>
                  <a:srgbClr val="40474B"/>
                </a:solidFill>
                <a:latin typeface="Verdana"/>
                <a:ea typeface="Verdana"/>
                <a:cs typeface="Verdana"/>
                <a:sym typeface="Verdana"/>
              </a:rPr>
              <a:t>neighbor_num 的使用效果。(對應 p.12)</a:t>
            </a:r>
            <a:endParaRPr sz="1200">
              <a:solidFill>
                <a:srgbClr val="40474B"/>
              </a:solidFill>
              <a:latin typeface="Verdana"/>
              <a:ea typeface="Verdana"/>
              <a:cs typeface="Verdana"/>
              <a:sym typeface="Verdana"/>
            </a:endParaRPr>
          </a:p>
          <a:p>
            <a:pPr indent="0" lvl="0" marL="0" rtl="0" algn="l">
              <a:lnSpc>
                <a:spcPct val="100000"/>
              </a:lnSpc>
              <a:spcBef>
                <a:spcPts val="0"/>
              </a:spcBef>
              <a:spcAft>
                <a:spcPts val="0"/>
              </a:spcAft>
              <a:buSzPts val="1100"/>
              <a:buNone/>
            </a:pPr>
            <a:r>
              <a:t/>
            </a:r>
            <a:endParaRPr sz="1200">
              <a:solidFill>
                <a:srgbClr val="40474B"/>
              </a:solidFill>
              <a:latin typeface="Verdana"/>
              <a:ea typeface="Verdana"/>
              <a:cs typeface="Verdana"/>
              <a:sym typeface="Verdana"/>
            </a:endParaRPr>
          </a:p>
          <a:p>
            <a:pPr indent="0" lvl="0" marL="0" rtl="0" algn="l">
              <a:lnSpc>
                <a:spcPct val="100000"/>
              </a:lnSpc>
              <a:spcBef>
                <a:spcPts val="0"/>
              </a:spcBef>
              <a:spcAft>
                <a:spcPts val="0"/>
              </a:spcAft>
              <a:buSzPts val="1100"/>
              <a:buNone/>
            </a:pPr>
            <a:r>
              <a:rPr lang="zh-TW" sz="1200">
                <a:solidFill>
                  <a:srgbClr val="40474B"/>
                </a:solidFill>
                <a:latin typeface="Verdana"/>
                <a:ea typeface="Verdana"/>
                <a:cs typeface="Verdana"/>
                <a:sym typeface="Verdana"/>
              </a:rPr>
              <a:t>we use three training task to validate concept of the experiment</a:t>
            </a:r>
            <a:endParaRPr sz="1200">
              <a:solidFill>
                <a:srgbClr val="40474B"/>
              </a:solidFill>
              <a:latin typeface="Verdana"/>
              <a:ea typeface="Verdana"/>
              <a:cs typeface="Verdana"/>
              <a:sym typeface="Verdana"/>
            </a:endParaRPr>
          </a:p>
          <a:p>
            <a:pPr indent="0" lvl="0" marL="0" rtl="0" algn="l">
              <a:lnSpc>
                <a:spcPct val="100000"/>
              </a:lnSpc>
              <a:spcBef>
                <a:spcPts val="0"/>
              </a:spcBef>
              <a:spcAft>
                <a:spcPts val="0"/>
              </a:spcAft>
              <a:buSzPts val="1100"/>
              <a:buNone/>
            </a:pPr>
            <a:r>
              <a:rPr lang="zh-TW" sz="1200">
                <a:solidFill>
                  <a:srgbClr val="40474B"/>
                </a:solidFill>
                <a:latin typeface="Verdana"/>
                <a:ea typeface="Verdana"/>
                <a:cs typeface="Verdana"/>
                <a:sym typeface="Verdana"/>
              </a:rPr>
              <a:t>it’s about GNN usage and determine the k.</a:t>
            </a:r>
            <a:endParaRPr sz="1200">
              <a:solidFill>
                <a:srgbClr val="40474B"/>
              </a:solidFill>
              <a:latin typeface="Verdana"/>
              <a:ea typeface="Verdana"/>
              <a:cs typeface="Verdana"/>
              <a:sym typeface="Verdan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3321d952a3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13321d952a3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400"/>
              <a:t>Those are result above.</a:t>
            </a:r>
            <a:endParaRPr sz="1400"/>
          </a:p>
          <a:p>
            <a:pPr indent="0" lvl="0" marL="0" rtl="0" algn="l">
              <a:lnSpc>
                <a:spcPct val="100000"/>
              </a:lnSpc>
              <a:spcBef>
                <a:spcPts val="0"/>
              </a:spcBef>
              <a:spcAft>
                <a:spcPts val="0"/>
              </a:spcAft>
              <a:buSzPts val="1100"/>
              <a:buNone/>
            </a:pPr>
            <a:r>
              <a:rPr lang="zh-TW" sz="1400"/>
              <a:t>It’s constructing embedding and imputation with model from Higashi training</a:t>
            </a:r>
            <a:endParaRPr sz="1400"/>
          </a:p>
          <a:p>
            <a:pPr indent="0" lvl="0" marL="0" rtl="0" algn="l">
              <a:lnSpc>
                <a:spcPct val="100000"/>
              </a:lnSpc>
              <a:spcBef>
                <a:spcPts val="0"/>
              </a:spcBef>
              <a:spcAft>
                <a:spcPts val="0"/>
              </a:spcAft>
              <a:buSzPts val="1100"/>
              <a:buNone/>
            </a:pPr>
            <a:r>
              <a:rPr lang="zh-TW" sz="1400"/>
              <a:t>Left plot do visualize embedding result with PCA and UMAP</a:t>
            </a:r>
            <a:endParaRPr sz="1400"/>
          </a:p>
          <a:p>
            <a:pPr indent="0" lvl="0" marL="0" rtl="0" algn="l">
              <a:lnSpc>
                <a:spcPct val="100000"/>
              </a:lnSpc>
              <a:spcBef>
                <a:spcPts val="0"/>
              </a:spcBef>
              <a:spcAft>
                <a:spcPts val="0"/>
              </a:spcAft>
              <a:buSzPts val="1100"/>
              <a:buNone/>
            </a:pPr>
            <a:r>
              <a:rPr lang="zh-TW" sz="1400"/>
              <a:t>X direction is first principal component ,</a:t>
            </a:r>
            <a:r>
              <a:rPr lang="zh-TW" sz="1400">
                <a:solidFill>
                  <a:schemeClr val="dk1"/>
                </a:solidFill>
              </a:rPr>
              <a:t>Y</a:t>
            </a:r>
            <a:r>
              <a:rPr lang="zh-TW" sz="1400">
                <a:solidFill>
                  <a:schemeClr val="dk1"/>
                </a:solidFill>
              </a:rPr>
              <a:t> direction is second principal component </a:t>
            </a:r>
            <a:endParaRPr sz="1400"/>
          </a:p>
          <a:p>
            <a:pPr indent="0" lvl="0" marL="0" rtl="0" algn="l">
              <a:lnSpc>
                <a:spcPct val="100000"/>
              </a:lnSpc>
              <a:spcBef>
                <a:spcPts val="0"/>
              </a:spcBef>
              <a:spcAft>
                <a:spcPts val="0"/>
              </a:spcAft>
              <a:buSzPts val="1100"/>
              <a:buNone/>
            </a:pPr>
            <a:r>
              <a:rPr lang="zh-TW" sz="1400"/>
              <a:t>Legend</a:t>
            </a:r>
            <a:r>
              <a:rPr lang="zh-TW" sz="1400"/>
              <a:t> told that using </a:t>
            </a:r>
            <a:r>
              <a:rPr lang="zh-TW" sz="1400"/>
              <a:t>color to differentiate cell group.</a:t>
            </a:r>
            <a:endParaRPr sz="1400"/>
          </a:p>
          <a:p>
            <a:pPr indent="0" lvl="0" marL="0" rtl="0" algn="l">
              <a:lnSpc>
                <a:spcPct val="100000"/>
              </a:lnSpc>
              <a:spcBef>
                <a:spcPts val="0"/>
              </a:spcBef>
              <a:spcAft>
                <a:spcPts val="0"/>
              </a:spcAft>
              <a:buSzPts val="1100"/>
              <a:buNone/>
            </a:pPr>
            <a:r>
              <a:rPr lang="zh-TW" sz="1400"/>
              <a:t>as you can see, Higashi embedding result grouping clearly</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zh-TW" sz="1400"/>
              <a:t>Right side present different kind of result that indicates compare of raw data and imputation in different parameter</a:t>
            </a:r>
            <a:endParaRPr sz="1400"/>
          </a:p>
          <a:p>
            <a:pPr indent="0" lvl="0" marL="0" rtl="0" algn="l">
              <a:lnSpc>
                <a:spcPct val="100000"/>
              </a:lnSpc>
              <a:spcBef>
                <a:spcPts val="0"/>
              </a:spcBef>
              <a:spcAft>
                <a:spcPts val="0"/>
              </a:spcAft>
              <a:buSzPts val="1100"/>
              <a:buNone/>
            </a:pPr>
            <a:r>
              <a:rPr lang="zh-TW" sz="1400"/>
              <a:t>Each row means some f</a:t>
            </a:r>
            <a:r>
              <a:rPr lang="zh-TW" sz="1400"/>
              <a:t>ragment of Hi-C presentation</a:t>
            </a:r>
            <a:endParaRPr sz="1400"/>
          </a:p>
          <a:p>
            <a:pPr indent="0" lvl="0" marL="0" rtl="0" algn="l">
              <a:lnSpc>
                <a:spcPct val="100000"/>
              </a:lnSpc>
              <a:spcBef>
                <a:spcPts val="0"/>
              </a:spcBef>
              <a:spcAft>
                <a:spcPts val="0"/>
              </a:spcAft>
              <a:buSzPts val="1100"/>
              <a:buNone/>
            </a:pPr>
            <a:r>
              <a:rPr lang="zh-TW" sz="1400"/>
              <a:t>It’s more clear that compare with raw data</a:t>
            </a:r>
            <a:endParaRPr sz="1400"/>
          </a:p>
          <a:p>
            <a:pPr indent="0" lvl="0" marL="0" rtl="0" algn="l">
              <a:lnSpc>
                <a:spcPct val="100000"/>
              </a:lnSpc>
              <a:spcBef>
                <a:spcPts val="0"/>
              </a:spcBef>
              <a:spcAft>
                <a:spcPts val="0"/>
              </a:spcAft>
              <a:buSzPts val="1100"/>
              <a:buNone/>
            </a:pPr>
            <a:r>
              <a:rPr lang="zh-TW" sz="1400"/>
              <a:t>but even close in k equal to 0 and eaual to 5, that show some difference with author’s result</a:t>
            </a:r>
            <a:endParaRPr sz="1400"/>
          </a:p>
          <a:p>
            <a:pPr indent="0" lvl="0" marL="0" rtl="0" algn="l">
              <a:lnSpc>
                <a:spcPct val="100000"/>
              </a:lnSpc>
              <a:spcBef>
                <a:spcPts val="0"/>
              </a:spcBef>
              <a:spcAft>
                <a:spcPts val="0"/>
              </a:spcAft>
              <a:buSzPts val="1100"/>
              <a:buNone/>
            </a:pPr>
            <a:r>
              <a:rPr lang="zh-TW"/>
              <a:t>這些是我們本次實作出的結果，透過 higashi 訓練出的 modle 所建構的 embedding 和 imputation。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左圖是將 higashi 的 embedding 分別用 PCA 和 UMAP 視覺化出來，X軸是第一主成分，Y軸是第二主成分</a:t>
            </a:r>
            <a:endParaRPr/>
          </a:p>
          <a:p>
            <a:pPr indent="0" lvl="0" marL="0" rtl="0" algn="l">
              <a:lnSpc>
                <a:spcPct val="100000"/>
              </a:lnSpc>
              <a:spcBef>
                <a:spcPts val="0"/>
              </a:spcBef>
              <a:spcAft>
                <a:spcPts val="0"/>
              </a:spcAft>
              <a:buSzPts val="1100"/>
              <a:buNone/>
            </a:pPr>
            <a:r>
              <a:rPr lang="zh-TW"/>
              <a:t>右上角是圖利不同顏色表示不同的細胞群體。可以看到 higashi 的 embedding 已經可以將不同細胞群體分得很清楚。</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右邊的圖是第三號染色體三種不同的結果，原始資料以及不同差補結果的比較。</a:t>
            </a:r>
            <a:endParaRPr/>
          </a:p>
          <a:p>
            <a:pPr indent="0" lvl="0" marL="0" rtl="0" algn="l">
              <a:lnSpc>
                <a:spcPct val="100000"/>
              </a:lnSpc>
              <a:spcBef>
                <a:spcPts val="0"/>
              </a:spcBef>
              <a:spcAft>
                <a:spcPts val="0"/>
              </a:spcAft>
              <a:buSzPts val="1100"/>
              <a:buNone/>
            </a:pPr>
            <a:r>
              <a:rPr lang="zh-TW"/>
              <a:t>每個 row 是三號染色體的某個片段的HIC呈現。分別由 raw 、 higashi 的 k =0 和 higashi 的 k </a:t>
            </a:r>
            <a:r>
              <a:rPr lang="zh-TW"/>
              <a:t>=5 做比較，可以看到兩者和 raw 比起來已經比較不稀疏了，但是我們的 k=0 和 k=5 差別不大，和原作者做的有些落差。</a:t>
            </a:r>
            <a:r>
              <a:rPr lang="zh-TW"/>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2fd3ad50c2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12fd3ad50c2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latin typeface="Open Sans"/>
                <a:ea typeface="Open Sans"/>
                <a:cs typeface="Open Sans"/>
                <a:sym typeface="Open Sans"/>
              </a:rPr>
              <a:t>我們原本預期要完成與scHICluster的比對，但遇到了沒有GPU跑過久以及重新架設環境花費過多時間，缺失了與其比較。</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zh-TW" sz="1300">
                <a:solidFill>
                  <a:schemeClr val="dk1"/>
                </a:solidFill>
                <a:latin typeface="Open Sans"/>
                <a:ea typeface="Open Sans"/>
                <a:cs typeface="Open Sans"/>
                <a:sym typeface="Open Sans"/>
              </a:rPr>
              <a:t>Formerly expect to compare with scHi-Cluster approach</a:t>
            </a:r>
            <a:endParaRPr sz="13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zh-TW" sz="1300">
                <a:solidFill>
                  <a:schemeClr val="dk1"/>
                </a:solidFill>
                <a:latin typeface="Open Sans"/>
                <a:ea typeface="Open Sans"/>
                <a:cs typeface="Open Sans"/>
                <a:sym typeface="Open Sans"/>
              </a:rPr>
              <a:t>But we encounter time consuming problem on off GPU and reallocate resource.</a:t>
            </a:r>
            <a:endParaRPr sz="13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zh-TW" sz="1300">
                <a:solidFill>
                  <a:schemeClr val="dk1"/>
                </a:solidFill>
                <a:latin typeface="Open Sans"/>
                <a:ea typeface="Open Sans"/>
                <a:cs typeface="Open Sans"/>
                <a:sym typeface="Open Sans"/>
              </a:rPr>
              <a:t>So that missing the chance to do comparison.</a:t>
            </a:r>
            <a:endParaRPr sz="1300">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2f247b0c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32f247b0c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fd3ad50c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2fd3ad50c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that’s all thank 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32174fd6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332174fd6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600"/>
              <a:t>due to the way hi-c appears</a:t>
            </a:r>
            <a:endParaRPr sz="1600"/>
          </a:p>
          <a:p>
            <a:pPr indent="0" lvl="0" marL="0" rtl="0" algn="l">
              <a:spcBef>
                <a:spcPts val="0"/>
              </a:spcBef>
              <a:spcAft>
                <a:spcPts val="0"/>
              </a:spcAft>
              <a:buNone/>
            </a:pPr>
            <a:r>
              <a:rPr lang="zh-TW" sz="1600"/>
              <a:t>we could observe </a:t>
            </a:r>
            <a:r>
              <a:rPr lang="zh-TW" sz="1600"/>
              <a:t>genome </a:t>
            </a:r>
            <a:r>
              <a:rPr lang="zh-TW" sz="1600"/>
              <a:t>representation base on 3-d gene feature through bulk data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however there is </a:t>
            </a:r>
            <a:r>
              <a:rPr lang="zh-TW" sz="1600"/>
              <a:t>complicated nature and many variants in expirement that lead to difference in Chromosome conformation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Recently some new tech like scHi-C such as Single Cell anaysis approach developed and expansion more fast in scale of cell observation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zh-TW" sz="1600"/>
              <a:t>But there are more challenge for it.</a:t>
            </a:r>
            <a:endParaRPr sz="16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332174fd66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332174fd66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500"/>
              <a:t>to fulfil purpose, author use concept of hypergrah such as some extension in graph</a:t>
            </a:r>
            <a:endParaRPr sz="1500"/>
          </a:p>
          <a:p>
            <a:pPr indent="0" lvl="0" marL="0" rtl="0" algn="l">
              <a:spcBef>
                <a:spcPts val="0"/>
              </a:spcBef>
              <a:spcAft>
                <a:spcPts val="0"/>
              </a:spcAft>
              <a:buNone/>
            </a:pPr>
            <a:r>
              <a:rPr lang="zh-TW" sz="1500"/>
              <a:t>there are node and edge which be able to include more than two nodes called as hyperedge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zh-TW" sz="1500"/>
              <a:t>we expected that convert single cell Hi-C contact map into form Hypergrah </a:t>
            </a:r>
            <a:endParaRPr sz="1500"/>
          </a:p>
          <a:p>
            <a:pPr indent="0" lvl="0" marL="0" rtl="0" algn="l">
              <a:spcBef>
                <a:spcPts val="0"/>
              </a:spcBef>
              <a:spcAft>
                <a:spcPts val="0"/>
              </a:spcAft>
              <a:buNone/>
            </a:pPr>
            <a:r>
              <a:rPr lang="zh-TW" sz="1500"/>
              <a:t>there are two type : cell and bin node, cell node represent each cell, and bin node means each bin comes from contact map</a:t>
            </a:r>
            <a:endParaRPr sz="1500"/>
          </a:p>
          <a:p>
            <a:pPr indent="0" lvl="0" marL="0" rtl="0" algn="l">
              <a:spcBef>
                <a:spcPts val="0"/>
              </a:spcBef>
              <a:spcAft>
                <a:spcPts val="0"/>
              </a:spcAft>
              <a:buNone/>
            </a:pPr>
            <a:r>
              <a:rPr lang="zh-TW" sz="1500"/>
              <a:t>on the contact map of single cel Hi-C, non-zero observation as colored represent as hyperedge like between one cell node and two bin node, and regard co-assayed signals as node attribute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zh-TW" sz="1500"/>
              <a:t>moreover, there are few intention..</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fd3ad50c2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2fd3ad50c2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400">
                <a:solidFill>
                  <a:schemeClr val="dk1"/>
                </a:solidFill>
                <a:latin typeface="Open Sans"/>
                <a:ea typeface="Open Sans"/>
                <a:cs typeface="Open Sans"/>
                <a:sym typeface="Open Sans"/>
              </a:rPr>
              <a:t>Higashi has five main components.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400">
                <a:solidFill>
                  <a:schemeClr val="dk1"/>
                </a:solidFill>
                <a:latin typeface="Open Sans"/>
                <a:ea typeface="Open Sans"/>
                <a:cs typeface="Open Sans"/>
                <a:sym typeface="Open Sans"/>
              </a:rPr>
              <a:t>(1) Each cell and each genomic bin are represented as cell node and genomic bin node </a:t>
            </a:r>
            <a:r>
              <a:rPr lang="zh-TW" sz="1400">
                <a:solidFill>
                  <a:schemeClr val="dk1"/>
                </a:solidFill>
                <a:latin typeface="Open Sans"/>
                <a:ea typeface="Open Sans"/>
                <a:cs typeface="Open Sans"/>
                <a:sym typeface="Open Sans"/>
              </a:rPr>
              <a:t>as a hypergraph</a:t>
            </a:r>
            <a:r>
              <a:rPr lang="zh-TW" sz="1400">
                <a:solidFill>
                  <a:schemeClr val="dk1"/>
                </a:solidFill>
                <a:latin typeface="Open Sans"/>
                <a:ea typeface="Open Sans"/>
                <a:cs typeface="Open Sans"/>
                <a:sym typeface="Open Sans"/>
              </a:rPr>
              <a:t>.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sz="1400">
                <a:solidFill>
                  <a:schemeClr val="dk1"/>
                </a:solidFill>
                <a:latin typeface="Open Sans"/>
                <a:ea typeface="Open Sans"/>
                <a:cs typeface="Open Sans"/>
                <a:sym typeface="Open Sans"/>
              </a:rPr>
              <a:t>Each non-zero element in the single-cell contact map is modeled as a hyper-edge connecting the corresponding cell and the two genomic loci of that particular chromatin interaction (Fig. 1a).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sz="1400">
                <a:solidFill>
                  <a:schemeClr val="dk1"/>
                </a:solidFill>
                <a:latin typeface="Open Sans"/>
                <a:ea typeface="Open Sans"/>
                <a:cs typeface="Open Sans"/>
                <a:sym typeface="Open Sans"/>
              </a:rPr>
              <a:t>(2) Training a hypergraph neural network (NN) based on the constructed hypergraph (Supplementary Figs. 1 and 2).</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sz="1400">
                <a:solidFill>
                  <a:schemeClr val="dk1"/>
                </a:solidFill>
                <a:latin typeface="Open Sans"/>
                <a:ea typeface="Open Sans"/>
                <a:cs typeface="Open Sans"/>
                <a:sym typeface="Open Sans"/>
              </a:rPr>
              <a:t>(3) C</a:t>
            </a:r>
            <a:r>
              <a:rPr lang="zh-TW" sz="1400">
                <a:solidFill>
                  <a:schemeClr val="dk1"/>
                </a:solidFill>
                <a:latin typeface="Open Sans"/>
                <a:ea typeface="Open Sans"/>
                <a:cs typeface="Open Sans"/>
                <a:sym typeface="Open Sans"/>
              </a:rPr>
              <a:t>ell nodes </a:t>
            </a:r>
            <a:r>
              <a:rPr lang="zh-TW" sz="1400">
                <a:solidFill>
                  <a:schemeClr val="dk1"/>
                </a:solidFill>
                <a:latin typeface="Open Sans"/>
                <a:ea typeface="Open Sans"/>
                <a:cs typeface="Open Sans"/>
                <a:sym typeface="Open Sans"/>
              </a:rPr>
              <a:t>embedding vectors </a:t>
            </a:r>
            <a:r>
              <a:rPr lang="zh-TW" sz="1400">
                <a:solidFill>
                  <a:schemeClr val="dk1"/>
                </a:solidFill>
                <a:latin typeface="Open Sans"/>
                <a:ea typeface="Open Sans"/>
                <a:cs typeface="Open Sans"/>
                <a:sym typeface="Open Sans"/>
              </a:rPr>
              <a:t>extraction </a:t>
            </a:r>
            <a:r>
              <a:rPr lang="zh-TW" sz="1400">
                <a:solidFill>
                  <a:schemeClr val="dk1"/>
                </a:solidFill>
                <a:latin typeface="Open Sans"/>
                <a:ea typeface="Open Sans"/>
                <a:cs typeface="Open Sans"/>
                <a:sym typeface="Open Sans"/>
              </a:rPr>
              <a:t>from the trained hypergraph NN for </a:t>
            </a:r>
            <a:r>
              <a:rPr lang="zh-TW" sz="1400">
                <a:solidFill>
                  <a:schemeClr val="dk1"/>
                </a:solidFill>
                <a:latin typeface="Open Sans"/>
                <a:ea typeface="Open Sans"/>
                <a:cs typeface="Open Sans"/>
                <a:sym typeface="Open Sans"/>
              </a:rPr>
              <a:t>downstream </a:t>
            </a:r>
            <a:r>
              <a:rPr lang="zh-TW" sz="1400">
                <a:solidFill>
                  <a:schemeClr val="dk1"/>
                </a:solidFill>
                <a:latin typeface="Open Sans"/>
                <a:ea typeface="Open Sans"/>
                <a:cs typeface="Open Sans"/>
                <a:sym typeface="Open Sans"/>
              </a:rPr>
              <a:t>analysis.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sz="1400">
                <a:solidFill>
                  <a:schemeClr val="dk1"/>
                </a:solidFill>
                <a:latin typeface="Open Sans"/>
                <a:ea typeface="Open Sans"/>
                <a:cs typeface="Open Sans"/>
                <a:sym typeface="Open Sans"/>
              </a:rPr>
              <a:t>(4) </a:t>
            </a:r>
            <a:r>
              <a:rPr lang="zh-TW" sz="1400">
                <a:solidFill>
                  <a:schemeClr val="dk1"/>
                </a:solidFill>
                <a:latin typeface="Open Sans"/>
                <a:ea typeface="Open Sans"/>
                <a:cs typeface="Open Sans"/>
                <a:sym typeface="Open Sans"/>
              </a:rPr>
              <a:t>To get more detailed and reliable characterization of 3D genome features, </a:t>
            </a:r>
            <a:r>
              <a:rPr lang="zh-TW" sz="1400">
                <a:solidFill>
                  <a:schemeClr val="dk1"/>
                </a:solidFill>
                <a:latin typeface="Open Sans"/>
                <a:ea typeface="Open Sans"/>
                <a:cs typeface="Open Sans"/>
                <a:sym typeface="Open Sans"/>
              </a:rPr>
              <a:t>use the trained hypergraph NN to impute single-cell Hi-C contact maps with the flexibility to incorporate the latent correlations among cells to enhance overall imputation.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400">
                <a:solidFill>
                  <a:schemeClr val="dk1"/>
                </a:solidFill>
                <a:latin typeface="Open Sans"/>
                <a:ea typeface="Open Sans"/>
                <a:cs typeface="Open Sans"/>
                <a:sym typeface="Open Sans"/>
              </a:rPr>
              <a:t>(5) With several new computational strategies, we reliably compare A/B compartment scores and TAD-like domain boundaries across individual cells to promote the analysis of cell-to-cell variability of these large-scale 3D genome features and its implication in gene transcription.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sz="1400">
                <a:solidFill>
                  <a:schemeClr val="dk1"/>
                </a:solidFill>
                <a:latin typeface="Open Sans"/>
                <a:ea typeface="Open Sans"/>
                <a:cs typeface="Open Sans"/>
                <a:sym typeface="Open Sans"/>
              </a:rPr>
              <a:t>Moreover, author developed a visualization tool to allow interactive navigation of the embedding vectors and the imputed contact maps from Higashi to facilitate discovery.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u="sng">
              <a:solidFill>
                <a:srgbClr val="6AA84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u="sng">
              <a:solidFill>
                <a:srgbClr val="6AA84F"/>
              </a:solidFill>
              <a:latin typeface="Open Sans"/>
              <a:ea typeface="Open Sans"/>
              <a:cs typeface="Open Sans"/>
              <a:sym typeface="Open Sans"/>
            </a:endParaRPr>
          </a:p>
          <a:p>
            <a:pPr indent="0" lvl="0" marL="0" rtl="0" algn="l">
              <a:lnSpc>
                <a:spcPct val="115000"/>
              </a:lnSpc>
              <a:spcBef>
                <a:spcPts val="0"/>
              </a:spcBef>
              <a:spcAft>
                <a:spcPts val="0"/>
              </a:spcAft>
              <a:buNone/>
            </a:pPr>
            <a:r>
              <a:rPr b="1" lang="zh-TW" u="sng">
                <a:solidFill>
                  <a:srgbClr val="6AA84F"/>
                </a:solidFill>
                <a:latin typeface="Open Sans"/>
                <a:ea typeface="Open Sans"/>
                <a:cs typeface="Open Sans"/>
                <a:sym typeface="Open Sans"/>
              </a:rPr>
              <a:t>----</a:t>
            </a:r>
            <a:endParaRPr b="1" u="sng">
              <a:solidFill>
                <a:srgbClr val="6AA84F"/>
              </a:solidFill>
              <a:latin typeface="Open Sans"/>
              <a:ea typeface="Open Sans"/>
              <a:cs typeface="Open Sans"/>
              <a:sym typeface="Open Sans"/>
            </a:endParaRPr>
          </a:p>
          <a:p>
            <a:pPr indent="0" lvl="0" marL="0" rtl="0" algn="l">
              <a:lnSpc>
                <a:spcPct val="115000"/>
              </a:lnSpc>
              <a:spcBef>
                <a:spcPts val="0"/>
              </a:spcBef>
              <a:spcAft>
                <a:spcPts val="0"/>
              </a:spcAft>
              <a:buNone/>
            </a:pPr>
            <a:r>
              <a:rPr b="1" lang="zh-TW" u="sng">
                <a:solidFill>
                  <a:srgbClr val="6AA84F"/>
                </a:solidFill>
                <a:latin typeface="Open Sans"/>
                <a:ea typeface="Open Sans"/>
                <a:cs typeface="Open Sans"/>
                <a:sym typeface="Open Sans"/>
              </a:rPr>
              <a:t>Overview of Higashi:</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sz="1400">
                <a:solidFill>
                  <a:srgbClr val="434343"/>
                </a:solidFill>
                <a:latin typeface="Open Sans"/>
                <a:ea typeface="Open Sans"/>
                <a:cs typeface="Open Sans"/>
                <a:sym typeface="Open Sans"/>
              </a:rPr>
              <a:t>Overall</a:t>
            </a:r>
            <a:r>
              <a:rPr lang="zh-TW" sz="1400">
                <a:solidFill>
                  <a:srgbClr val="434343"/>
                </a:solidFill>
                <a:latin typeface="Open Sans"/>
                <a:ea typeface="Open Sans"/>
                <a:cs typeface="Open Sans"/>
                <a:sym typeface="Open Sans"/>
              </a:rPr>
              <a:t>, the process of embedding the scHi-C data is now equivalent(</a:t>
            </a:r>
            <a:r>
              <a:rPr lang="zh-TW" sz="1150">
                <a:solidFill>
                  <a:srgbClr val="5F6368"/>
                </a:solidFill>
                <a:highlight>
                  <a:srgbClr val="FFFFFF"/>
                </a:highlight>
              </a:rPr>
              <a:t>əˈkwiv(ə)lənt</a:t>
            </a:r>
            <a:r>
              <a:rPr lang="zh-TW" sz="1400">
                <a:solidFill>
                  <a:srgbClr val="434343"/>
                </a:solidFill>
                <a:latin typeface="Open Sans"/>
                <a:ea typeface="Open Sans"/>
                <a:cs typeface="Open Sans"/>
                <a:sym typeface="Open Sans"/>
              </a:rPr>
              <a:t>) to learning node embeddings of the hypergraph, and imputing the scHi-C contact maps becomes predicting missing hyperedges within the hyper-graph.</a:t>
            </a:r>
            <a:endParaRPr sz="14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i="1">
              <a:solidFill>
                <a:srgbClr val="999999"/>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b="1" lang="zh-TW" u="sng">
                <a:solidFill>
                  <a:srgbClr val="6AA84F"/>
                </a:solidFill>
                <a:latin typeface="Open Sans"/>
                <a:ea typeface="Open Sans"/>
                <a:cs typeface="Open Sans"/>
                <a:sym typeface="Open Sans"/>
              </a:rPr>
              <a:t>Figue  step:</a:t>
            </a:r>
            <a:endParaRPr i="1">
              <a:solidFill>
                <a:srgbClr val="999999"/>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sz="1400">
                <a:solidFill>
                  <a:srgbClr val="434343"/>
                </a:solidFill>
                <a:latin typeface="Open Sans"/>
                <a:ea typeface="Open Sans"/>
                <a:cs typeface="Open Sans"/>
                <a:sym typeface="Open Sans"/>
              </a:rPr>
              <a:t>We represent the scHi-C dataset as a hypergraph and train a hypergraph neural network (NN) based on the constructed hypergraph .</a:t>
            </a:r>
            <a:endParaRPr sz="14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sz="1400">
                <a:solidFill>
                  <a:srgbClr val="434343"/>
                </a:solidFill>
                <a:latin typeface="Open Sans"/>
                <a:ea typeface="Open Sans"/>
                <a:cs typeface="Open Sans"/>
                <a:sym typeface="Open Sans"/>
              </a:rPr>
              <a:t>each of non-zero entry in this scHiC contact map，can construct one hypergraph incuding one cell node &amp; two Bin node</a:t>
            </a:r>
            <a:endParaRPr sz="14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sz="1400">
                <a:solidFill>
                  <a:srgbClr val="434343"/>
                </a:solidFill>
                <a:latin typeface="Open Sans"/>
                <a:ea typeface="Open Sans"/>
                <a:cs typeface="Open Sans"/>
                <a:sym typeface="Open Sans"/>
              </a:rPr>
              <a:t>We extract the embedding vectors of cell nodes from the trained hypergraph NN for downstream analysis. </a:t>
            </a:r>
            <a:endParaRPr sz="14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sz="1400">
                <a:solidFill>
                  <a:srgbClr val="434343"/>
                </a:solidFill>
                <a:latin typeface="Open Sans"/>
                <a:ea typeface="Open Sans"/>
                <a:cs typeface="Open Sans"/>
                <a:sym typeface="Open Sans"/>
              </a:rPr>
              <a:t>Then We  can use the trained hypergraph NN to impute single-cell Hi-C contact maps with the </a:t>
            </a:r>
            <a:r>
              <a:rPr lang="zh-TW" sz="1400">
                <a:solidFill>
                  <a:srgbClr val="434343"/>
                </a:solidFill>
                <a:latin typeface="Open Sans"/>
                <a:ea typeface="Open Sans"/>
                <a:cs typeface="Open Sans"/>
                <a:sym typeface="Open Sans"/>
              </a:rPr>
              <a:t>flexibility </a:t>
            </a:r>
            <a:r>
              <a:rPr lang="zh-TW" sz="1400">
                <a:solidFill>
                  <a:srgbClr val="434343"/>
                </a:solidFill>
                <a:latin typeface="Open Sans"/>
                <a:ea typeface="Open Sans"/>
                <a:cs typeface="Open Sans"/>
                <a:sym typeface="Open Sans"/>
              </a:rPr>
              <a:t>to incorporate the latent correlations among cells to enhance overall imputation, enabling more detailed and reliable(</a:t>
            </a:r>
            <a:r>
              <a:rPr lang="zh-TW" sz="1150">
                <a:solidFill>
                  <a:srgbClr val="5F6368"/>
                </a:solidFill>
                <a:highlight>
                  <a:srgbClr val="FFFFFF"/>
                </a:highlight>
              </a:rPr>
              <a:t>rəˈlīəb(ə)l</a:t>
            </a:r>
            <a:r>
              <a:rPr lang="zh-TW" sz="1400">
                <a:solidFill>
                  <a:srgbClr val="434343"/>
                </a:solidFill>
                <a:latin typeface="Open Sans"/>
                <a:ea typeface="Open Sans"/>
                <a:cs typeface="Open Sans"/>
                <a:sym typeface="Open Sans"/>
              </a:rPr>
              <a:t>) characterization of 3D genome features. </a:t>
            </a:r>
            <a:endParaRPr sz="14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latin typeface="Open Sans"/>
                <a:ea typeface="Open Sans"/>
                <a:cs typeface="Open Sans"/>
                <a:sym typeface="Open Sans"/>
              </a:rPr>
              <a:t>將資料與問題轉換成超圖的形式解決，原先 scHi-C 資料的 embedding 會變成學習超圖中節點間關係的 embedding ，而 scHi-C 的 imputing 方式從原本 contact map 的方式變成預測超圖中可能遺失的超邊。</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latin typeface="Open Sans"/>
                <a:ea typeface="Open Sans"/>
                <a:cs typeface="Open Sans"/>
                <a:sym typeface="Open Sans"/>
              </a:rPr>
              <a:t>首先我們將 scHi-C 的 contact map 轉換成超圖的形式，並訓練超圖神經網路。</a:t>
            </a:r>
            <a:endParaRPr b="1" i="1">
              <a:solidFill>
                <a:srgbClr val="999999"/>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latin typeface="Open Sans"/>
                <a:ea typeface="Open Sans"/>
                <a:cs typeface="Open Sans"/>
                <a:sym typeface="Open Sans"/>
              </a:rPr>
              <a:t>利用訓練完的超圖，我們就可以基於細胞間的潛在關系，在回頭去補 scHi-C contact map 的資訊。</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b="1" lang="zh-TW" u="sng">
                <a:solidFill>
                  <a:srgbClr val="6AA84F"/>
                </a:solidFill>
                <a:latin typeface="Open Sans"/>
                <a:ea typeface="Open Sans"/>
                <a:cs typeface="Open Sans"/>
                <a:sym typeface="Open Sans"/>
              </a:rPr>
              <a:t>Overview of Higashi</a:t>
            </a:r>
            <a:endParaRPr b="1" u="sng">
              <a:solidFill>
                <a:srgbClr val="6AA84F"/>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i="1" lang="zh-TW">
                <a:solidFill>
                  <a:srgbClr val="999999"/>
                </a:solidFill>
                <a:latin typeface="Open Sans"/>
                <a:ea typeface="Open Sans"/>
                <a:cs typeface="Open Sans"/>
                <a:sym typeface="Open Sans"/>
              </a:rPr>
              <a:t>Specifically, the process of embedding the scHi-C data is now equivalent to learning node embeddings of the hypergraph, and imputing the scHi-C contact maps becomes predicting missing hyperedges within the hyper-graph. </a:t>
            </a:r>
            <a:endParaRPr i="1">
              <a:solidFill>
                <a:srgbClr val="999999"/>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latin typeface="Open Sans"/>
                <a:ea typeface="Open Sans"/>
                <a:cs typeface="Open Sans"/>
                <a:sym typeface="Open Sans"/>
              </a:rPr>
              <a:t>將資料與問題轉換成超圖的形式解決，原先 scHi-C 資料的 embedding 會變成學習超圖中節點間關係的 embedding ，而 scHi-C 的 imputing 方式從原本 contact map 的方式變成預測超圖中可能遺失的超邊。</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b="1" lang="zh-TW" u="sng">
                <a:solidFill>
                  <a:srgbClr val="6AA84F"/>
                </a:solidFill>
                <a:latin typeface="Open Sans"/>
                <a:ea typeface="Open Sans"/>
                <a:cs typeface="Open Sans"/>
                <a:sym typeface="Open Sans"/>
              </a:rPr>
              <a:t>Higashi has five main components. </a:t>
            </a:r>
            <a:endParaRPr i="1">
              <a:solidFill>
                <a:srgbClr val="999999"/>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i="1" lang="zh-TW">
                <a:solidFill>
                  <a:srgbClr val="999999"/>
                </a:solidFill>
                <a:latin typeface="Open Sans"/>
                <a:ea typeface="Open Sans"/>
                <a:cs typeface="Open Sans"/>
                <a:sym typeface="Open Sans"/>
              </a:rPr>
              <a:t>(1) We represent the scHi-C dataset as a hypergraph, where each cell and each genomic bin are represented as cell node and genomic bin node, respectively. Each non-zero entry in the single-cell contact map is modeled as a hyper-edge connecting the corresponding cell and the two genomic loci of that particular chromatin interaction (Fig. 1a). </a:t>
            </a:r>
            <a:endParaRPr i="1">
              <a:solidFill>
                <a:srgbClr val="999999"/>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latin typeface="Open Sans"/>
                <a:ea typeface="Open Sans"/>
                <a:cs typeface="Open Sans"/>
                <a:sym typeface="Open Sans"/>
              </a:rPr>
              <a:t>首先我們將 scHi-C 的 contact map 轉換成超圖的形式。細胞和基因bin 都轉換成節點，contact map 中所有 non-zero entry (指的就是 heatmap 中非 0的格子)都當作超邊。超邊可以作為細胞與細胞間的連結或是基因組未點之間的連結。</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i="1" lang="zh-TW">
                <a:solidFill>
                  <a:srgbClr val="999999"/>
                </a:solidFill>
                <a:latin typeface="Open Sans"/>
                <a:ea typeface="Open Sans"/>
                <a:cs typeface="Open Sans"/>
                <a:sym typeface="Open Sans"/>
              </a:rPr>
              <a:t>(2) We train a hypergraph neural network (NN) based on the constructed hypergraph (Supplementary Figs. 1 and 2).</a:t>
            </a:r>
            <a:endParaRPr i="1">
              <a:solidFill>
                <a:srgbClr val="999999"/>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latin typeface="Open Sans"/>
                <a:ea typeface="Open Sans"/>
                <a:cs typeface="Open Sans"/>
                <a:sym typeface="Open Sans"/>
              </a:rPr>
              <a:t>訓練超圖神經網路</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i="1" lang="zh-TW">
                <a:solidFill>
                  <a:srgbClr val="999999"/>
                </a:solidFill>
                <a:latin typeface="Open Sans"/>
                <a:ea typeface="Open Sans"/>
                <a:cs typeface="Open Sans"/>
                <a:sym typeface="Open Sans"/>
              </a:rPr>
              <a:t>(3) We extract the embedding vectors of cell nodes from the trained hypergraph NN for downstream analysis. </a:t>
            </a:r>
            <a:endParaRPr i="1">
              <a:solidFill>
                <a:srgbClr val="999999"/>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latin typeface="Open Sans"/>
                <a:ea typeface="Open Sans"/>
                <a:cs typeface="Open Sans"/>
                <a:sym typeface="Open Sans"/>
              </a:rPr>
              <a:t>透過從訓練完的超圖中抽取細胞節點的 embedding vectors 去做後續分析</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i="1" lang="zh-TW">
                <a:solidFill>
                  <a:srgbClr val="999999"/>
                </a:solidFill>
                <a:latin typeface="Open Sans"/>
                <a:ea typeface="Open Sans"/>
                <a:cs typeface="Open Sans"/>
                <a:sym typeface="Open Sans"/>
              </a:rPr>
              <a:t>(4) We use the trained hypergraph NN to impute single-cell Hi-C contact maps with the flexibility to incorporate the latent correlations among cells to enhance overall imputation, enabling more detailed and reliable characterization of 3D genome features. </a:t>
            </a:r>
            <a:endParaRPr i="1">
              <a:solidFill>
                <a:srgbClr val="999999"/>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latin typeface="Open Sans"/>
                <a:ea typeface="Open Sans"/>
                <a:cs typeface="Open Sans"/>
                <a:sym typeface="Open Sans"/>
              </a:rPr>
              <a:t>利用訓練完的超圖，我們就可以基於細胞間的潛在關系，在回頭去補 scHi-C contact map 的資訊。</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i="1" lang="zh-TW">
                <a:solidFill>
                  <a:srgbClr val="999999"/>
                </a:solidFill>
                <a:latin typeface="Open Sans"/>
                <a:ea typeface="Open Sans"/>
                <a:cs typeface="Open Sans"/>
                <a:sym typeface="Open Sans"/>
              </a:rPr>
              <a:t>(5) With several new computational strategies, we reliably compare A/B compartment scores and TAD-like domain boundaries across individual cells to facilitate the analysis of cell-to-cell variability of these large-scale 3D genome features and its implication in gene transcription. In addition, we developed a visualization tool to allow interactive navigation of the embedding vectors and the imputed contact maps from Higashi to facilitate discovery. </a:t>
            </a:r>
            <a:endParaRPr i="1">
              <a:solidFill>
                <a:srgbClr val="999999"/>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i="1">
              <a:solidFill>
                <a:srgbClr val="999999"/>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latin typeface="Open Sans"/>
                <a:ea typeface="Open Sans"/>
                <a:cs typeface="Open Sans"/>
                <a:sym typeface="Open Sans"/>
              </a:rPr>
              <a:t>為了從大量的 3D 基因特徵中去分析細胞間的變異性以及它與轉錄之間的意義，我們比較了 A/B compartment scores 和 TAD-like domain boundaries across individual cell</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321d952a3_1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3321d952a3_1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500"/>
              <a:t>Recently, Hi-C gives insight to high order visual</a:t>
            </a:r>
            <a:endParaRPr sz="1500"/>
          </a:p>
          <a:p>
            <a:pPr indent="0" lvl="0" marL="0" rtl="0" algn="l">
              <a:lnSpc>
                <a:spcPct val="100000"/>
              </a:lnSpc>
              <a:spcBef>
                <a:spcPts val="0"/>
              </a:spcBef>
              <a:spcAft>
                <a:spcPts val="0"/>
              </a:spcAft>
              <a:buSzPts val="1100"/>
              <a:buNone/>
            </a:pPr>
            <a:r>
              <a:rPr lang="zh-TW" sz="1500"/>
              <a:t>there is a short film introduce to some method about it ,</a:t>
            </a:r>
            <a:endParaRPr sz="1500"/>
          </a:p>
          <a:p>
            <a:pPr indent="0" lvl="0" marL="0" rtl="0" algn="l">
              <a:lnSpc>
                <a:spcPct val="100000"/>
              </a:lnSpc>
              <a:spcBef>
                <a:spcPts val="0"/>
              </a:spcBef>
              <a:spcAft>
                <a:spcPts val="0"/>
              </a:spcAft>
              <a:buSzPts val="1100"/>
              <a:buNone/>
            </a:pPr>
            <a:r>
              <a:rPr lang="zh-TW" sz="1500"/>
              <a:t>and a opening as followed result chapter</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2f247b0c0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132f247b0c0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32174fd66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32174fd66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400"/>
              <a:t>there are some dataset for your information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zh-TW" sz="1400"/>
              <a:t>on preprocessing,data keeping on scale condition and given resolution to measure the contact map</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zh-TW" sz="1400"/>
              <a:t>for all dataset, we make sure it’s fair in principle. so even Higashi could include interaction by corresponding hyperedges. It’s unreliable that not sufficient amount of inter-chromosomal contacts.</a:t>
            </a:r>
            <a:endParaRPr sz="1400"/>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flipH="1" rot="10800000">
            <a:off x="-1411582" y="-1157400"/>
            <a:ext cx="4436782" cy="371434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4"/>
          <p:cNvSpPr/>
          <p:nvPr/>
        </p:nvSpPr>
        <p:spPr>
          <a:xfrm>
            <a:off x="1062825" y="3370500"/>
            <a:ext cx="775608" cy="1012954"/>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p:nvPr/>
        </p:nvSpPr>
        <p:spPr>
          <a:xfrm>
            <a:off x="7605425" y="342175"/>
            <a:ext cx="2052600" cy="2052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 name="Google Shape;57;p14"/>
          <p:cNvGrpSpPr/>
          <p:nvPr/>
        </p:nvGrpSpPr>
        <p:grpSpPr>
          <a:xfrm>
            <a:off x="6412578" y="-640069"/>
            <a:ext cx="1962482" cy="1953285"/>
            <a:chOff x="386328" y="2672681"/>
            <a:chExt cx="1962482" cy="1953285"/>
          </a:xfrm>
        </p:grpSpPr>
        <p:sp>
          <p:nvSpPr>
            <p:cNvPr id="58" name="Google Shape;58;p14"/>
            <p:cNvSpPr/>
            <p:nvPr/>
          </p:nvSpPr>
          <p:spPr>
            <a:xfrm>
              <a:off x="602590" y="3031586"/>
              <a:ext cx="2321" cy="2364"/>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4"/>
            <p:cNvSpPr/>
            <p:nvPr/>
          </p:nvSpPr>
          <p:spPr>
            <a:xfrm>
              <a:off x="386328" y="2672681"/>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a:off x="795817" y="2846396"/>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906269" y="2679600"/>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p:nvPr/>
          </p:nvSpPr>
          <p:spPr>
            <a:xfrm>
              <a:off x="1314642" y="2672681"/>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4"/>
            <p:cNvSpPr/>
            <p:nvPr/>
          </p:nvSpPr>
          <p:spPr>
            <a:xfrm>
              <a:off x="1724131" y="2785411"/>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4"/>
            <p:cNvSpPr/>
            <p:nvPr/>
          </p:nvSpPr>
          <p:spPr>
            <a:xfrm>
              <a:off x="1874810" y="2808447"/>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451868" y="3289279"/>
              <a:ext cx="2364" cy="4642"/>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a:off x="516292" y="3153513"/>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a:off x="704963" y="2940732"/>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4"/>
            <p:cNvSpPr/>
            <p:nvPr/>
          </p:nvSpPr>
          <p:spPr>
            <a:xfrm>
              <a:off x="1113335" y="2940732"/>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1522825" y="2940732"/>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1931197" y="2975243"/>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389766" y="3559565"/>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497897" y="3303075"/>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906269" y="3303075"/>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a:off x="1314642" y="3303075"/>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1724131" y="3301915"/>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2132503" y="3301915"/>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a:off x="395525" y="3644703"/>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p:nvPr/>
          </p:nvSpPr>
          <p:spPr>
            <a:xfrm>
              <a:off x="704963" y="3644703"/>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a:off x="1113335" y="3644703"/>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a:off x="1522825" y="3644703"/>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1931197" y="3644703"/>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2339569" y="3728681"/>
              <a:ext cx="6919" cy="10401"/>
            </a:xfrm>
            <a:custGeom>
              <a:rect b="b" l="l" r="r" t="t"/>
              <a:pathLst>
                <a:path extrusionOk="0" h="242" w="161">
                  <a:moveTo>
                    <a:pt x="81" y="1"/>
                  </a:moveTo>
                  <a:lnTo>
                    <a:pt x="0" y="161"/>
                  </a:lnTo>
                  <a:lnTo>
                    <a:pt x="134" y="241"/>
                  </a:lnTo>
                  <a:cubicBezTo>
                    <a:pt x="134" y="161"/>
                    <a:pt x="134" y="108"/>
                    <a:pt x="161" y="27"/>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497897" y="4010528"/>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906269" y="4010528"/>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1314642" y="4010528"/>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a:off x="1724131" y="4010528"/>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2132503" y="4095623"/>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a:off x="890153" y="4437294"/>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a:off x="855642" y="4352156"/>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a:off x="1113335" y="4352156"/>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a:off x="1522825" y="4352156"/>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1931197" y="4437294"/>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14"/>
          <p:cNvSpPr/>
          <p:nvPr/>
        </p:nvSpPr>
        <p:spPr>
          <a:xfrm>
            <a:off x="-125" y="4599425"/>
            <a:ext cx="9144321" cy="595550"/>
          </a:xfrm>
          <a:custGeom>
            <a:rect b="b" l="l" r="r" t="t"/>
            <a:pathLst>
              <a:path extrusionOk="0" h="23822" w="287196">
                <a:moveTo>
                  <a:pt x="1" y="0"/>
                </a:moveTo>
                <a:lnTo>
                  <a:pt x="1" y="23822"/>
                </a:lnTo>
                <a:lnTo>
                  <a:pt x="287196" y="23822"/>
                </a:lnTo>
                <a:lnTo>
                  <a:pt x="28719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4"/>
          <p:cNvSpPr txBox="1"/>
          <p:nvPr>
            <p:ph type="ctrTitle"/>
          </p:nvPr>
        </p:nvSpPr>
        <p:spPr>
          <a:xfrm>
            <a:off x="1283094" y="1290750"/>
            <a:ext cx="65778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1" sz="5500">
                <a:solidFill>
                  <a:srgbClr val="806860"/>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5" name="Google Shape;95;p14"/>
          <p:cNvSpPr txBox="1"/>
          <p:nvPr>
            <p:ph idx="1" type="subTitle"/>
          </p:nvPr>
        </p:nvSpPr>
        <p:spPr>
          <a:xfrm>
            <a:off x="1283100" y="3394625"/>
            <a:ext cx="6577800" cy="458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500">
                <a:latin typeface="Arial"/>
                <a:ea typeface="Arial"/>
                <a:cs typeface="Arial"/>
                <a:sym typeface="Aria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15"/>
          <p:cNvSpPr/>
          <p:nvPr/>
        </p:nvSpPr>
        <p:spPr>
          <a:xfrm flipH="1" rot="-1762095">
            <a:off x="-645480" y="2383695"/>
            <a:ext cx="2540453" cy="378144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8139625" y="1901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1"/>
              </a:buClr>
              <a:buSzPts val="1200"/>
              <a:buAutoNum type="arabicPeriod"/>
              <a:defRPr sz="1200"/>
            </a:lvl1pPr>
            <a:lvl2pPr indent="-304800" lvl="1" marL="914400" algn="l">
              <a:lnSpc>
                <a:spcPct val="100000"/>
              </a:lnSpc>
              <a:spcBef>
                <a:spcPts val="0"/>
              </a:spcBef>
              <a:spcAft>
                <a:spcPts val="0"/>
              </a:spcAft>
              <a:buClr>
                <a:srgbClr val="434343"/>
              </a:buClr>
              <a:buSzPts val="1200"/>
              <a:buFont typeface="Roboto Condensed Light"/>
              <a:buAutoNum type="alphaLcPeriod"/>
              <a:defRPr/>
            </a:lvl2pPr>
            <a:lvl3pPr indent="-304800" lvl="2" marL="1371600" algn="l">
              <a:lnSpc>
                <a:spcPct val="100000"/>
              </a:lnSpc>
              <a:spcBef>
                <a:spcPts val="0"/>
              </a:spcBef>
              <a:spcAft>
                <a:spcPts val="0"/>
              </a:spcAft>
              <a:buClr>
                <a:srgbClr val="434343"/>
              </a:buClr>
              <a:buSzPts val="1200"/>
              <a:buFont typeface="Roboto Condensed Light"/>
              <a:buAutoNum type="romanLcPeriod"/>
              <a:defRPr/>
            </a:lvl3pPr>
            <a:lvl4pPr indent="-304800" lvl="3" marL="1828800" algn="l">
              <a:lnSpc>
                <a:spcPct val="100000"/>
              </a:lnSpc>
              <a:spcBef>
                <a:spcPts val="0"/>
              </a:spcBef>
              <a:spcAft>
                <a:spcPts val="0"/>
              </a:spcAft>
              <a:buClr>
                <a:srgbClr val="434343"/>
              </a:buClr>
              <a:buSzPts val="1200"/>
              <a:buFont typeface="Roboto Condensed Light"/>
              <a:buAutoNum type="arabicPeriod"/>
              <a:defRPr/>
            </a:lvl4pPr>
            <a:lvl5pPr indent="-304800" lvl="4" marL="2286000" algn="l">
              <a:lnSpc>
                <a:spcPct val="100000"/>
              </a:lnSpc>
              <a:spcBef>
                <a:spcPts val="0"/>
              </a:spcBef>
              <a:spcAft>
                <a:spcPts val="0"/>
              </a:spcAft>
              <a:buClr>
                <a:srgbClr val="434343"/>
              </a:buClr>
              <a:buSzPts val="1200"/>
              <a:buFont typeface="Roboto Condensed Light"/>
              <a:buAutoNum type="alphaLcPeriod"/>
              <a:defRPr/>
            </a:lvl5pPr>
            <a:lvl6pPr indent="-304800" lvl="5" marL="2743200" algn="l">
              <a:lnSpc>
                <a:spcPct val="100000"/>
              </a:lnSpc>
              <a:spcBef>
                <a:spcPts val="0"/>
              </a:spcBef>
              <a:spcAft>
                <a:spcPts val="0"/>
              </a:spcAft>
              <a:buClr>
                <a:srgbClr val="434343"/>
              </a:buClr>
              <a:buSzPts val="1200"/>
              <a:buFont typeface="Roboto Condensed Light"/>
              <a:buAutoNum type="romanLcPeriod"/>
              <a:defRPr/>
            </a:lvl6pPr>
            <a:lvl7pPr indent="-304800" lvl="6" marL="3200400" algn="l">
              <a:lnSpc>
                <a:spcPct val="100000"/>
              </a:lnSpc>
              <a:spcBef>
                <a:spcPts val="0"/>
              </a:spcBef>
              <a:spcAft>
                <a:spcPts val="0"/>
              </a:spcAft>
              <a:buClr>
                <a:srgbClr val="434343"/>
              </a:buClr>
              <a:buSzPts val="1200"/>
              <a:buFont typeface="Roboto Condensed Light"/>
              <a:buAutoNum type="arabicPeriod"/>
              <a:defRPr/>
            </a:lvl7pPr>
            <a:lvl8pPr indent="-304800" lvl="7" marL="3657600" algn="l">
              <a:lnSpc>
                <a:spcPct val="100000"/>
              </a:lnSpc>
              <a:spcBef>
                <a:spcPts val="0"/>
              </a:spcBef>
              <a:spcAft>
                <a:spcPts val="0"/>
              </a:spcAft>
              <a:buClr>
                <a:srgbClr val="434343"/>
              </a:buClr>
              <a:buSzPts val="1200"/>
              <a:buFont typeface="Roboto Condensed Light"/>
              <a:buAutoNum type="alphaLcPeriod"/>
              <a:defRPr/>
            </a:lvl8pPr>
            <a:lvl9pPr indent="-304800" lvl="8" marL="4114800" algn="l">
              <a:lnSpc>
                <a:spcPct val="100000"/>
              </a:lnSpc>
              <a:spcBef>
                <a:spcPts val="0"/>
              </a:spcBef>
              <a:spcAft>
                <a:spcPts val="0"/>
              </a:spcAft>
              <a:buClr>
                <a:srgbClr val="434343"/>
              </a:buClr>
              <a:buSzPts val="1200"/>
              <a:buFont typeface="Roboto Condensed Light"/>
              <a:buAutoNum type="romanLcPeriod"/>
              <a:defRPr/>
            </a:lvl9pPr>
          </a:lstStyle>
          <a:p/>
        </p:txBody>
      </p:sp>
      <p:sp>
        <p:nvSpPr>
          <p:cNvPr id="100" name="Google Shape;100;p15"/>
          <p:cNvSpPr txBox="1"/>
          <p:nvPr>
            <p:ph type="title"/>
          </p:nvPr>
        </p:nvSpPr>
        <p:spPr>
          <a:xfrm>
            <a:off x="713250" y="523025"/>
            <a:ext cx="7717500" cy="54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7">
    <p:spTree>
      <p:nvGrpSpPr>
        <p:cNvPr id="101" name="Shape 101"/>
        <p:cNvGrpSpPr/>
        <p:nvPr/>
      </p:nvGrpSpPr>
      <p:grpSpPr>
        <a:xfrm>
          <a:off x="0" y="0"/>
          <a:ext cx="0" cy="0"/>
          <a:chOff x="0" y="0"/>
          <a:chExt cx="0" cy="0"/>
        </a:xfrm>
      </p:grpSpPr>
      <p:sp>
        <p:nvSpPr>
          <p:cNvPr id="102" name="Google Shape;102;p16"/>
          <p:cNvSpPr/>
          <p:nvPr/>
        </p:nvSpPr>
        <p:spPr>
          <a:xfrm>
            <a:off x="7233675" y="-730075"/>
            <a:ext cx="3030078" cy="3486687"/>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6"/>
          <p:cNvSpPr/>
          <p:nvPr/>
        </p:nvSpPr>
        <p:spPr>
          <a:xfrm rot="2540379">
            <a:off x="-721411" y="3502530"/>
            <a:ext cx="2268525" cy="1945325"/>
          </a:xfrm>
          <a:custGeom>
            <a:rect b="b" l="l" r="r" t="t"/>
            <a:pathLst>
              <a:path extrusionOk="0" h="34326" w="40029">
                <a:moveTo>
                  <a:pt x="7939" y="1669"/>
                </a:moveTo>
                <a:cubicBezTo>
                  <a:pt x="12943" y="3370"/>
                  <a:pt x="11275" y="10875"/>
                  <a:pt x="18780" y="8040"/>
                </a:cubicBezTo>
                <a:cubicBezTo>
                  <a:pt x="26286" y="5238"/>
                  <a:pt x="30722" y="3770"/>
                  <a:pt x="35392" y="8040"/>
                </a:cubicBezTo>
                <a:cubicBezTo>
                  <a:pt x="40029" y="12343"/>
                  <a:pt x="29621" y="14411"/>
                  <a:pt x="33991" y="20682"/>
                </a:cubicBezTo>
                <a:cubicBezTo>
                  <a:pt x="38361" y="26920"/>
                  <a:pt x="27520" y="34325"/>
                  <a:pt x="19814" y="30523"/>
                </a:cubicBezTo>
                <a:cubicBezTo>
                  <a:pt x="12109" y="26720"/>
                  <a:pt x="4937" y="23851"/>
                  <a:pt x="2502" y="16613"/>
                </a:cubicBezTo>
                <a:cubicBezTo>
                  <a:pt x="0" y="9207"/>
                  <a:pt x="2936" y="1"/>
                  <a:pt x="7939" y="166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6"/>
          <p:cNvSpPr txBox="1"/>
          <p:nvPr>
            <p:ph idx="1" type="subTitle"/>
          </p:nvPr>
        </p:nvSpPr>
        <p:spPr>
          <a:xfrm>
            <a:off x="3905700" y="3380175"/>
            <a:ext cx="1923600" cy="102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 name="Google Shape;105;p16"/>
          <p:cNvSpPr txBox="1"/>
          <p:nvPr>
            <p:ph idx="2" type="subTitle"/>
          </p:nvPr>
        </p:nvSpPr>
        <p:spPr>
          <a:xfrm>
            <a:off x="1391100" y="3380175"/>
            <a:ext cx="1923600" cy="102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6" name="Google Shape;106;p16"/>
          <p:cNvSpPr txBox="1"/>
          <p:nvPr>
            <p:ph type="title"/>
          </p:nvPr>
        </p:nvSpPr>
        <p:spPr>
          <a:xfrm>
            <a:off x="713250" y="523025"/>
            <a:ext cx="7717500" cy="54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7" name="Google Shape;107;p16">
            <a:hlinkClick/>
          </p:cNvPr>
          <p:cNvSpPr txBox="1"/>
          <p:nvPr>
            <p:ph idx="3" type="subTitle"/>
          </p:nvPr>
        </p:nvSpPr>
        <p:spPr>
          <a:xfrm>
            <a:off x="1391100" y="1434475"/>
            <a:ext cx="19236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108" name="Google Shape;108;p16"/>
          <p:cNvSpPr txBox="1"/>
          <p:nvPr>
            <p:ph idx="4" type="subTitle"/>
          </p:nvPr>
        </p:nvSpPr>
        <p:spPr>
          <a:xfrm>
            <a:off x="3905700" y="1434475"/>
            <a:ext cx="19236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109" name="Google Shape;109;p16"/>
          <p:cNvSpPr txBox="1"/>
          <p:nvPr>
            <p:ph idx="5" type="subTitle"/>
          </p:nvPr>
        </p:nvSpPr>
        <p:spPr>
          <a:xfrm>
            <a:off x="1391100" y="2992287"/>
            <a:ext cx="19236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110" name="Google Shape;110;p16"/>
          <p:cNvSpPr txBox="1"/>
          <p:nvPr>
            <p:ph idx="6" type="subTitle"/>
          </p:nvPr>
        </p:nvSpPr>
        <p:spPr>
          <a:xfrm>
            <a:off x="3905700" y="2992287"/>
            <a:ext cx="19236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111" name="Google Shape;111;p16"/>
          <p:cNvSpPr txBox="1"/>
          <p:nvPr>
            <p:ph idx="7" type="subTitle"/>
          </p:nvPr>
        </p:nvSpPr>
        <p:spPr>
          <a:xfrm>
            <a:off x="1391100" y="1825209"/>
            <a:ext cx="1923600" cy="102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2" name="Google Shape;112;p16"/>
          <p:cNvSpPr txBox="1"/>
          <p:nvPr>
            <p:ph idx="8" type="subTitle"/>
          </p:nvPr>
        </p:nvSpPr>
        <p:spPr>
          <a:xfrm>
            <a:off x="3905700" y="1825209"/>
            <a:ext cx="1923600" cy="102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 name="Google Shape;113;p16">
            <a:hlinkClick/>
          </p:cNvPr>
          <p:cNvSpPr txBox="1"/>
          <p:nvPr>
            <p:ph idx="9" type="title"/>
          </p:nvPr>
        </p:nvSpPr>
        <p:spPr>
          <a:xfrm>
            <a:off x="792175" y="1434475"/>
            <a:ext cx="5964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4" name="Google Shape;114;p16"/>
          <p:cNvSpPr txBox="1"/>
          <p:nvPr>
            <p:ph idx="13" type="title"/>
          </p:nvPr>
        </p:nvSpPr>
        <p:spPr>
          <a:xfrm>
            <a:off x="3314700" y="1434475"/>
            <a:ext cx="5964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5" name="Google Shape;115;p16"/>
          <p:cNvSpPr txBox="1"/>
          <p:nvPr>
            <p:ph idx="14" type="title"/>
          </p:nvPr>
        </p:nvSpPr>
        <p:spPr>
          <a:xfrm>
            <a:off x="792175" y="2992276"/>
            <a:ext cx="5964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6" name="Google Shape;116;p16"/>
          <p:cNvSpPr txBox="1"/>
          <p:nvPr>
            <p:ph idx="15" type="title"/>
          </p:nvPr>
        </p:nvSpPr>
        <p:spPr>
          <a:xfrm>
            <a:off x="3314700" y="2992276"/>
            <a:ext cx="5964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7" name="Google Shape;117;p16"/>
          <p:cNvSpPr txBox="1"/>
          <p:nvPr>
            <p:ph idx="16" type="subTitle"/>
          </p:nvPr>
        </p:nvSpPr>
        <p:spPr>
          <a:xfrm>
            <a:off x="6428225" y="3380175"/>
            <a:ext cx="1923600" cy="102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8" name="Google Shape;118;p16"/>
          <p:cNvSpPr txBox="1"/>
          <p:nvPr>
            <p:ph idx="17" type="subTitle"/>
          </p:nvPr>
        </p:nvSpPr>
        <p:spPr>
          <a:xfrm>
            <a:off x="6428225" y="1434475"/>
            <a:ext cx="19236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119" name="Google Shape;119;p16"/>
          <p:cNvSpPr txBox="1"/>
          <p:nvPr>
            <p:ph idx="18" type="subTitle"/>
          </p:nvPr>
        </p:nvSpPr>
        <p:spPr>
          <a:xfrm>
            <a:off x="6428225" y="2992287"/>
            <a:ext cx="19236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120" name="Google Shape;120;p16"/>
          <p:cNvSpPr txBox="1"/>
          <p:nvPr>
            <p:ph idx="19" type="subTitle"/>
          </p:nvPr>
        </p:nvSpPr>
        <p:spPr>
          <a:xfrm>
            <a:off x="6428225" y="1825209"/>
            <a:ext cx="1923600" cy="102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16"/>
          <p:cNvSpPr txBox="1"/>
          <p:nvPr>
            <p:ph idx="20" type="title"/>
          </p:nvPr>
        </p:nvSpPr>
        <p:spPr>
          <a:xfrm>
            <a:off x="5837225" y="1434475"/>
            <a:ext cx="5964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2" name="Google Shape;122;p16"/>
          <p:cNvSpPr txBox="1"/>
          <p:nvPr>
            <p:ph idx="21" type="title"/>
          </p:nvPr>
        </p:nvSpPr>
        <p:spPr>
          <a:xfrm>
            <a:off x="5837225" y="2992276"/>
            <a:ext cx="5964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 name="Shape 124"/>
        <p:cNvGrpSpPr/>
        <p:nvPr/>
      </p:nvGrpSpPr>
      <p:grpSpPr>
        <a:xfrm>
          <a:off x="0" y="0"/>
          <a:ext cx="0" cy="0"/>
          <a:chOff x="0" y="0"/>
          <a:chExt cx="0" cy="0"/>
        </a:xfrm>
      </p:grpSpPr>
      <p:sp>
        <p:nvSpPr>
          <p:cNvPr id="125" name="Google Shape;125;p18"/>
          <p:cNvSpPr/>
          <p:nvPr/>
        </p:nvSpPr>
        <p:spPr>
          <a:xfrm>
            <a:off x="763275" y="799200"/>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8"/>
          <p:cNvSpPr/>
          <p:nvPr/>
        </p:nvSpPr>
        <p:spPr>
          <a:xfrm>
            <a:off x="6926300" y="-86950"/>
            <a:ext cx="4030804" cy="5999550"/>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8"/>
          <p:cNvSpPr/>
          <p:nvPr/>
        </p:nvSpPr>
        <p:spPr>
          <a:xfrm>
            <a:off x="112700" y="3113038"/>
            <a:ext cx="1938817" cy="3305577"/>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8"/>
          <p:cNvSpPr txBox="1"/>
          <p:nvPr>
            <p:ph type="title"/>
          </p:nvPr>
        </p:nvSpPr>
        <p:spPr>
          <a:xfrm>
            <a:off x="1569450" y="1152050"/>
            <a:ext cx="6005100" cy="151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3600">
                <a:solidFill>
                  <a:schemeClr val="accent2"/>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9" name="Google Shape;129;p18"/>
          <p:cNvSpPr txBox="1"/>
          <p:nvPr>
            <p:ph idx="1" type="subTitle"/>
          </p:nvPr>
        </p:nvSpPr>
        <p:spPr>
          <a:xfrm>
            <a:off x="1904250" y="2756350"/>
            <a:ext cx="53355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solidFill>
                  <a:schemeClr val="accen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0" name="Shape 130"/>
        <p:cNvGrpSpPr/>
        <p:nvPr/>
      </p:nvGrpSpPr>
      <p:grpSpPr>
        <a:xfrm>
          <a:off x="0" y="0"/>
          <a:ext cx="0" cy="0"/>
          <a:chOff x="0" y="0"/>
          <a:chExt cx="0" cy="0"/>
        </a:xfrm>
      </p:grpSpPr>
      <p:sp>
        <p:nvSpPr>
          <p:cNvPr id="131" name="Google Shape;131;p19"/>
          <p:cNvSpPr txBox="1"/>
          <p:nvPr>
            <p:ph type="title"/>
          </p:nvPr>
        </p:nvSpPr>
        <p:spPr>
          <a:xfrm>
            <a:off x="713250" y="523025"/>
            <a:ext cx="7717500" cy="54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2" name="Google Shape;132;p19"/>
          <p:cNvSpPr txBox="1"/>
          <p:nvPr>
            <p:ph idx="1" type="body"/>
          </p:nvPr>
        </p:nvSpPr>
        <p:spPr>
          <a:xfrm>
            <a:off x="713225" y="1122325"/>
            <a:ext cx="7717500" cy="3580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indent="-317500" lvl="1" marL="914400" algn="l">
              <a:lnSpc>
                <a:spcPct val="100000"/>
              </a:lnSpc>
              <a:spcBef>
                <a:spcPts val="0"/>
              </a:spcBef>
              <a:spcAft>
                <a:spcPts val="0"/>
              </a:spcAft>
              <a:buClr>
                <a:schemeClr val="accent1"/>
              </a:buClr>
              <a:buSzPts val="1400"/>
              <a:buFont typeface="Hammersmith One"/>
              <a:buAutoNum type="alphaLcPeriod"/>
              <a:defRPr sz="1600"/>
            </a:lvl2pPr>
            <a:lvl3pPr indent="-317500" lvl="2" marL="1371600" algn="l">
              <a:lnSpc>
                <a:spcPct val="100000"/>
              </a:lnSpc>
              <a:spcBef>
                <a:spcPts val="0"/>
              </a:spcBef>
              <a:spcAft>
                <a:spcPts val="0"/>
              </a:spcAft>
              <a:buClr>
                <a:srgbClr val="FEDD4F"/>
              </a:buClr>
              <a:buSzPts val="1400"/>
              <a:buFont typeface="Hammersmith One"/>
              <a:buAutoNum type="romanLcPeriod"/>
              <a:defRPr sz="1200"/>
            </a:lvl3pPr>
            <a:lvl4pPr indent="-317500" lvl="3" marL="1828800" algn="l">
              <a:lnSpc>
                <a:spcPct val="100000"/>
              </a:lnSpc>
              <a:spcBef>
                <a:spcPts val="0"/>
              </a:spcBef>
              <a:spcAft>
                <a:spcPts val="0"/>
              </a:spcAft>
              <a:buClr>
                <a:srgbClr val="FEDD4F"/>
              </a:buClr>
              <a:buSzPts val="1400"/>
              <a:buFont typeface="Hammersmith One"/>
              <a:buAutoNum type="arabicPeriod"/>
              <a:defRPr sz="1200"/>
            </a:lvl4pPr>
            <a:lvl5pPr indent="-317500" lvl="4" marL="2286000" algn="l">
              <a:lnSpc>
                <a:spcPct val="100000"/>
              </a:lnSpc>
              <a:spcBef>
                <a:spcPts val="0"/>
              </a:spcBef>
              <a:spcAft>
                <a:spcPts val="0"/>
              </a:spcAft>
              <a:buClr>
                <a:srgbClr val="FEDD4F"/>
              </a:buClr>
              <a:buSzPts val="1400"/>
              <a:buFont typeface="Hammersmith One"/>
              <a:buAutoNum type="alphaLcPeriod"/>
              <a:defRPr sz="1200"/>
            </a:lvl5pPr>
            <a:lvl6pPr indent="-317500" lvl="5" marL="2743200" algn="l">
              <a:lnSpc>
                <a:spcPct val="100000"/>
              </a:lnSpc>
              <a:spcBef>
                <a:spcPts val="0"/>
              </a:spcBef>
              <a:spcAft>
                <a:spcPts val="0"/>
              </a:spcAft>
              <a:buClr>
                <a:srgbClr val="FEDD4F"/>
              </a:buClr>
              <a:buSzPts val="1400"/>
              <a:buFont typeface="Hammersmith One"/>
              <a:buAutoNum type="romanLcPeriod"/>
              <a:defRPr sz="1200"/>
            </a:lvl6pPr>
            <a:lvl7pPr indent="-317500" lvl="6" marL="3200400" algn="l">
              <a:lnSpc>
                <a:spcPct val="100000"/>
              </a:lnSpc>
              <a:spcBef>
                <a:spcPts val="0"/>
              </a:spcBef>
              <a:spcAft>
                <a:spcPts val="0"/>
              </a:spcAft>
              <a:buClr>
                <a:srgbClr val="FEDD4F"/>
              </a:buClr>
              <a:buSzPts val="1400"/>
              <a:buFont typeface="Hammersmith One"/>
              <a:buAutoNum type="arabicPeriod"/>
              <a:defRPr sz="1200"/>
            </a:lvl7pPr>
            <a:lvl8pPr indent="-317500" lvl="7" marL="3657600" algn="l">
              <a:lnSpc>
                <a:spcPct val="100000"/>
              </a:lnSpc>
              <a:spcBef>
                <a:spcPts val="0"/>
              </a:spcBef>
              <a:spcAft>
                <a:spcPts val="0"/>
              </a:spcAft>
              <a:buClr>
                <a:srgbClr val="FEDD4F"/>
              </a:buClr>
              <a:buSzPts val="1400"/>
              <a:buFont typeface="Hammersmith One"/>
              <a:buAutoNum type="alphaLcPeriod"/>
              <a:defRPr sz="1200"/>
            </a:lvl8pPr>
            <a:lvl9pPr indent="-317500" lvl="8" marL="4114800" algn="l">
              <a:lnSpc>
                <a:spcPct val="100000"/>
              </a:lnSpc>
              <a:spcBef>
                <a:spcPts val="0"/>
              </a:spcBef>
              <a:spcAft>
                <a:spcPts val="0"/>
              </a:spcAft>
              <a:buClr>
                <a:srgbClr val="FEDD4F"/>
              </a:buClr>
              <a:buSzPts val="1400"/>
              <a:buFont typeface="Hammersmith One"/>
              <a:buAutoNum type="romanLcPeriod"/>
              <a:defRPr sz="1200"/>
            </a:lvl9pPr>
          </a:lstStyle>
          <a:p/>
        </p:txBody>
      </p:sp>
      <p:grpSp>
        <p:nvGrpSpPr>
          <p:cNvPr id="133" name="Google Shape;133;p19"/>
          <p:cNvGrpSpPr/>
          <p:nvPr/>
        </p:nvGrpSpPr>
        <p:grpSpPr>
          <a:xfrm>
            <a:off x="8039875" y="1772525"/>
            <a:ext cx="2052600" cy="2052600"/>
            <a:chOff x="-1185375" y="1414000"/>
            <a:chExt cx="2052600" cy="2052600"/>
          </a:xfrm>
        </p:grpSpPr>
        <p:sp>
          <p:nvSpPr>
            <p:cNvPr id="134" name="Google Shape;134;p19"/>
            <p:cNvSpPr/>
            <p:nvPr/>
          </p:nvSpPr>
          <p:spPr>
            <a:xfrm>
              <a:off x="-1185375" y="1414000"/>
              <a:ext cx="2052600" cy="205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9"/>
            <p:cNvSpPr/>
            <p:nvPr/>
          </p:nvSpPr>
          <p:spPr>
            <a:xfrm>
              <a:off x="-1140322" y="1463656"/>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9"/>
            <p:cNvSpPr/>
            <p:nvPr/>
          </p:nvSpPr>
          <p:spPr>
            <a:xfrm>
              <a:off x="-730833" y="1637371"/>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rgbClr val="806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9"/>
            <p:cNvSpPr/>
            <p:nvPr/>
          </p:nvSpPr>
          <p:spPr>
            <a:xfrm>
              <a:off x="-620381" y="1470575"/>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9"/>
            <p:cNvSpPr/>
            <p:nvPr/>
          </p:nvSpPr>
          <p:spPr>
            <a:xfrm>
              <a:off x="-212008" y="1463656"/>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9"/>
            <p:cNvSpPr/>
            <p:nvPr/>
          </p:nvSpPr>
          <p:spPr>
            <a:xfrm>
              <a:off x="197481" y="1576386"/>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9"/>
            <p:cNvSpPr/>
            <p:nvPr/>
          </p:nvSpPr>
          <p:spPr>
            <a:xfrm>
              <a:off x="348160" y="1599422"/>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9"/>
            <p:cNvSpPr/>
            <p:nvPr/>
          </p:nvSpPr>
          <p:spPr>
            <a:xfrm>
              <a:off x="-1074782" y="2080254"/>
              <a:ext cx="2364" cy="4642"/>
            </a:xfrm>
            <a:custGeom>
              <a:rect b="b" l="l" r="r" t="t"/>
              <a:pathLst>
                <a:path extrusionOk="0" h="108" w="55">
                  <a:moveTo>
                    <a:pt x="54" y="0"/>
                  </a:moveTo>
                  <a:cubicBezTo>
                    <a:pt x="28" y="27"/>
                    <a:pt x="28" y="54"/>
                    <a:pt x="1" y="107"/>
                  </a:cubicBezTo>
                  <a:lnTo>
                    <a:pt x="54" y="107"/>
                  </a:lnTo>
                  <a:lnTo>
                    <a:pt x="54" y="0"/>
                  </a:lnTo>
                  <a:close/>
                </a:path>
              </a:pathLst>
            </a:custGeom>
            <a:solidFill>
              <a:srgbClr val="806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9"/>
            <p:cNvSpPr/>
            <p:nvPr/>
          </p:nvSpPr>
          <p:spPr>
            <a:xfrm>
              <a:off x="-924060" y="1822561"/>
              <a:ext cx="2321" cy="2364"/>
            </a:xfrm>
            <a:custGeom>
              <a:rect b="b" l="l" r="r" t="t"/>
              <a:pathLst>
                <a:path extrusionOk="0" h="55" w="54">
                  <a:moveTo>
                    <a:pt x="54" y="1"/>
                  </a:moveTo>
                  <a:cubicBezTo>
                    <a:pt x="27" y="27"/>
                    <a:pt x="27" y="27"/>
                    <a:pt x="0" y="54"/>
                  </a:cubicBezTo>
                  <a:lnTo>
                    <a:pt x="54" y="27"/>
                  </a:lnTo>
                  <a:lnTo>
                    <a:pt x="54" y="1"/>
                  </a:lnTo>
                  <a:close/>
                </a:path>
              </a:pathLst>
            </a:custGeom>
            <a:solidFill>
              <a:srgbClr val="806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9"/>
            <p:cNvSpPr/>
            <p:nvPr/>
          </p:nvSpPr>
          <p:spPr>
            <a:xfrm>
              <a:off x="-1010358" y="1944488"/>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9"/>
            <p:cNvSpPr/>
            <p:nvPr/>
          </p:nvSpPr>
          <p:spPr>
            <a:xfrm>
              <a:off x="-821687" y="1731707"/>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9"/>
            <p:cNvSpPr/>
            <p:nvPr/>
          </p:nvSpPr>
          <p:spPr>
            <a:xfrm>
              <a:off x="-413315" y="1731707"/>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9"/>
            <p:cNvSpPr/>
            <p:nvPr/>
          </p:nvSpPr>
          <p:spPr>
            <a:xfrm>
              <a:off x="-3825" y="1731707"/>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9"/>
            <p:cNvSpPr/>
            <p:nvPr/>
          </p:nvSpPr>
          <p:spPr>
            <a:xfrm>
              <a:off x="404547" y="1766218"/>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9"/>
            <p:cNvSpPr/>
            <p:nvPr/>
          </p:nvSpPr>
          <p:spPr>
            <a:xfrm>
              <a:off x="-1136884" y="2350540"/>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rgbClr val="8068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9"/>
            <p:cNvSpPr/>
            <p:nvPr/>
          </p:nvSpPr>
          <p:spPr>
            <a:xfrm>
              <a:off x="-1028753" y="2094050"/>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9"/>
            <p:cNvSpPr/>
            <p:nvPr/>
          </p:nvSpPr>
          <p:spPr>
            <a:xfrm>
              <a:off x="-620381" y="2094050"/>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9"/>
            <p:cNvSpPr/>
            <p:nvPr/>
          </p:nvSpPr>
          <p:spPr>
            <a:xfrm>
              <a:off x="-212008" y="2094050"/>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9"/>
            <p:cNvSpPr/>
            <p:nvPr/>
          </p:nvSpPr>
          <p:spPr>
            <a:xfrm>
              <a:off x="197481" y="2092890"/>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9"/>
            <p:cNvSpPr/>
            <p:nvPr/>
          </p:nvSpPr>
          <p:spPr>
            <a:xfrm>
              <a:off x="605853" y="2092890"/>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9"/>
            <p:cNvSpPr/>
            <p:nvPr/>
          </p:nvSpPr>
          <p:spPr>
            <a:xfrm>
              <a:off x="-1131125" y="2435678"/>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9"/>
            <p:cNvSpPr/>
            <p:nvPr/>
          </p:nvSpPr>
          <p:spPr>
            <a:xfrm>
              <a:off x="-821687" y="2435678"/>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9"/>
            <p:cNvSpPr/>
            <p:nvPr/>
          </p:nvSpPr>
          <p:spPr>
            <a:xfrm>
              <a:off x="-413315" y="2435678"/>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9"/>
            <p:cNvSpPr/>
            <p:nvPr/>
          </p:nvSpPr>
          <p:spPr>
            <a:xfrm>
              <a:off x="-3825" y="2435678"/>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9"/>
            <p:cNvSpPr/>
            <p:nvPr/>
          </p:nvSpPr>
          <p:spPr>
            <a:xfrm>
              <a:off x="404547" y="2435678"/>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9"/>
            <p:cNvSpPr/>
            <p:nvPr/>
          </p:nvSpPr>
          <p:spPr>
            <a:xfrm>
              <a:off x="-1028753" y="2801503"/>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9"/>
            <p:cNvSpPr/>
            <p:nvPr/>
          </p:nvSpPr>
          <p:spPr>
            <a:xfrm>
              <a:off x="-620381" y="2801503"/>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9"/>
            <p:cNvSpPr/>
            <p:nvPr/>
          </p:nvSpPr>
          <p:spPr>
            <a:xfrm>
              <a:off x="-212008" y="2801503"/>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9"/>
            <p:cNvSpPr/>
            <p:nvPr/>
          </p:nvSpPr>
          <p:spPr>
            <a:xfrm>
              <a:off x="197481" y="2801503"/>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9"/>
            <p:cNvSpPr/>
            <p:nvPr/>
          </p:nvSpPr>
          <p:spPr>
            <a:xfrm>
              <a:off x="605853" y="2886598"/>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9"/>
            <p:cNvSpPr/>
            <p:nvPr/>
          </p:nvSpPr>
          <p:spPr>
            <a:xfrm>
              <a:off x="-636497" y="3228269"/>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9"/>
            <p:cNvSpPr/>
            <p:nvPr/>
          </p:nvSpPr>
          <p:spPr>
            <a:xfrm>
              <a:off x="-671008" y="3143131"/>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9"/>
            <p:cNvSpPr/>
            <p:nvPr/>
          </p:nvSpPr>
          <p:spPr>
            <a:xfrm>
              <a:off x="-413315" y="3143131"/>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9"/>
            <p:cNvSpPr/>
            <p:nvPr/>
          </p:nvSpPr>
          <p:spPr>
            <a:xfrm>
              <a:off x="-3825" y="3143131"/>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9"/>
            <p:cNvSpPr/>
            <p:nvPr/>
          </p:nvSpPr>
          <p:spPr>
            <a:xfrm>
              <a:off x="404547" y="3228269"/>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19"/>
          <p:cNvSpPr/>
          <p:nvPr/>
        </p:nvSpPr>
        <p:spPr>
          <a:xfrm flipH="1">
            <a:off x="-817503" y="2575150"/>
            <a:ext cx="2540578" cy="378149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24_1">
    <p:spTree>
      <p:nvGrpSpPr>
        <p:cNvPr id="170" name="Shape 170"/>
        <p:cNvGrpSpPr/>
        <p:nvPr/>
      </p:nvGrpSpPr>
      <p:grpSpPr>
        <a:xfrm>
          <a:off x="0" y="0"/>
          <a:ext cx="0" cy="0"/>
          <a:chOff x="0" y="0"/>
          <a:chExt cx="0" cy="0"/>
        </a:xfrm>
      </p:grpSpPr>
      <p:sp>
        <p:nvSpPr>
          <p:cNvPr id="171" name="Google Shape;171;p20"/>
          <p:cNvSpPr txBox="1"/>
          <p:nvPr>
            <p:ph type="title"/>
          </p:nvPr>
        </p:nvSpPr>
        <p:spPr>
          <a:xfrm>
            <a:off x="713250" y="523025"/>
            <a:ext cx="7717500" cy="54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2" name="Google Shape;172;p20"/>
          <p:cNvSpPr txBox="1"/>
          <p:nvPr>
            <p:ph idx="1" type="subTitle"/>
          </p:nvPr>
        </p:nvSpPr>
        <p:spPr>
          <a:xfrm>
            <a:off x="713250" y="1123450"/>
            <a:ext cx="7717500" cy="344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800"/>
              <a:buAutoNum type="arabicPeriod"/>
              <a:defRPr sz="1600"/>
            </a:lvl1pPr>
            <a:lvl2pPr lvl="1" algn="l">
              <a:lnSpc>
                <a:spcPct val="100000"/>
              </a:lnSpc>
              <a:spcBef>
                <a:spcPts val="0"/>
              </a:spcBef>
              <a:spcAft>
                <a:spcPts val="0"/>
              </a:spcAft>
              <a:buClr>
                <a:schemeClr val="accent1"/>
              </a:buClr>
              <a:buSzPts val="1400"/>
              <a:buAutoNum type="alphaLcPeriod"/>
              <a:defRPr sz="1600"/>
            </a:lvl2pPr>
            <a:lvl3pPr lvl="2" algn="l">
              <a:lnSpc>
                <a:spcPct val="100000"/>
              </a:lnSpc>
              <a:spcBef>
                <a:spcPts val="0"/>
              </a:spcBef>
              <a:spcAft>
                <a:spcPts val="0"/>
              </a:spcAft>
              <a:buSzPts val="1400"/>
              <a:buAutoNum type="romanLcPeriod"/>
              <a:defRPr/>
            </a:lvl3pPr>
            <a:lvl4pPr lvl="3" algn="l">
              <a:lnSpc>
                <a:spcPct val="100000"/>
              </a:lnSpc>
              <a:spcBef>
                <a:spcPts val="0"/>
              </a:spcBef>
              <a:spcAft>
                <a:spcPts val="0"/>
              </a:spcAft>
              <a:buSzPts val="1400"/>
              <a:buAutoNum type="arabicPeriod"/>
              <a:defRPr/>
            </a:lvl4pPr>
            <a:lvl5pPr lvl="4" algn="l">
              <a:lnSpc>
                <a:spcPct val="100000"/>
              </a:lnSpc>
              <a:spcBef>
                <a:spcPts val="0"/>
              </a:spcBef>
              <a:spcAft>
                <a:spcPts val="0"/>
              </a:spcAft>
              <a:buSzPts val="1400"/>
              <a:buAutoNum type="alphaLcPeriod"/>
              <a:defRPr/>
            </a:lvl5pPr>
            <a:lvl6pPr lvl="5" algn="l">
              <a:lnSpc>
                <a:spcPct val="100000"/>
              </a:lnSpc>
              <a:spcBef>
                <a:spcPts val="0"/>
              </a:spcBef>
              <a:spcAft>
                <a:spcPts val="0"/>
              </a:spcAft>
              <a:buSzPts val="1400"/>
              <a:buAutoNum type="romanLcPeriod"/>
              <a:defRPr/>
            </a:lvl6pPr>
            <a:lvl7pPr lvl="6" algn="l">
              <a:lnSpc>
                <a:spcPct val="100000"/>
              </a:lnSpc>
              <a:spcBef>
                <a:spcPts val="0"/>
              </a:spcBef>
              <a:spcAft>
                <a:spcPts val="0"/>
              </a:spcAft>
              <a:buSzPts val="1400"/>
              <a:buAutoNum type="arabicPeriod"/>
              <a:defRPr/>
            </a:lvl7pPr>
            <a:lvl8pPr lvl="7" algn="l">
              <a:lnSpc>
                <a:spcPct val="100000"/>
              </a:lnSpc>
              <a:spcBef>
                <a:spcPts val="0"/>
              </a:spcBef>
              <a:spcAft>
                <a:spcPts val="0"/>
              </a:spcAft>
              <a:buSzPts val="1400"/>
              <a:buAutoNum type="alphaLcPeriod"/>
              <a:defRPr/>
            </a:lvl8pPr>
            <a:lvl9pPr lvl="8" algn="l">
              <a:lnSpc>
                <a:spcPct val="100000"/>
              </a:lnSpc>
              <a:spcBef>
                <a:spcPts val="0"/>
              </a:spcBef>
              <a:spcAft>
                <a:spcPts val="0"/>
              </a:spcAft>
              <a:buSzPts val="1400"/>
              <a:buAutoNum type="romanLcPeriod"/>
              <a:defRPr/>
            </a:lvl9pPr>
          </a:lstStyle>
          <a:p/>
        </p:txBody>
      </p:sp>
      <p:sp>
        <p:nvSpPr>
          <p:cNvPr id="173" name="Google Shape;173;p20"/>
          <p:cNvSpPr/>
          <p:nvPr/>
        </p:nvSpPr>
        <p:spPr>
          <a:xfrm>
            <a:off x="-598400" y="3985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0"/>
          <p:cNvSpPr/>
          <p:nvPr/>
        </p:nvSpPr>
        <p:spPr>
          <a:xfrm rot="7619243">
            <a:off x="7150868" y="2766901"/>
            <a:ext cx="3210914" cy="319760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5" name="Google Shape;175;p20"/>
          <p:cNvGrpSpPr/>
          <p:nvPr/>
        </p:nvGrpSpPr>
        <p:grpSpPr>
          <a:xfrm>
            <a:off x="7295305" y="-672969"/>
            <a:ext cx="2270935" cy="2260335"/>
            <a:chOff x="6762468" y="1386456"/>
            <a:chExt cx="2270935" cy="2260335"/>
          </a:xfrm>
        </p:grpSpPr>
        <p:sp>
          <p:nvSpPr>
            <p:cNvPr id="176" name="Google Shape;176;p20"/>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0"/>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0"/>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0"/>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0"/>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0"/>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0"/>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0"/>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0"/>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0"/>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0"/>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0"/>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0"/>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0"/>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0"/>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0"/>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0"/>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0"/>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0"/>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0"/>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0"/>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0"/>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0"/>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0"/>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0"/>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0"/>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0"/>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0"/>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0"/>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0"/>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0"/>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0"/>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0"/>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2_1">
    <p:spTree>
      <p:nvGrpSpPr>
        <p:cNvPr id="209" name="Shape 209"/>
        <p:cNvGrpSpPr/>
        <p:nvPr/>
      </p:nvGrpSpPr>
      <p:grpSpPr>
        <a:xfrm>
          <a:off x="0" y="0"/>
          <a:ext cx="0" cy="0"/>
          <a:chOff x="0" y="0"/>
          <a:chExt cx="0" cy="0"/>
        </a:xfrm>
      </p:grpSpPr>
      <p:sp>
        <p:nvSpPr>
          <p:cNvPr id="210" name="Google Shape;210;p21"/>
          <p:cNvSpPr/>
          <p:nvPr/>
        </p:nvSpPr>
        <p:spPr>
          <a:xfrm rot="-1690000">
            <a:off x="4770052" y="3432202"/>
            <a:ext cx="4311133" cy="2652327"/>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1"/>
          <p:cNvSpPr/>
          <p:nvPr/>
        </p:nvSpPr>
        <p:spPr>
          <a:xfrm rot="-8976185">
            <a:off x="-892229" y="695729"/>
            <a:ext cx="3210901" cy="3197587"/>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 name="Google Shape;212;p21"/>
          <p:cNvGrpSpPr/>
          <p:nvPr/>
        </p:nvGrpSpPr>
        <p:grpSpPr>
          <a:xfrm>
            <a:off x="5420243" y="-954594"/>
            <a:ext cx="2270935" cy="2260335"/>
            <a:chOff x="6762468" y="1386456"/>
            <a:chExt cx="2270935" cy="2260335"/>
          </a:xfrm>
        </p:grpSpPr>
        <p:sp>
          <p:nvSpPr>
            <p:cNvPr id="213" name="Google Shape;213;p21"/>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1"/>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1"/>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1"/>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1"/>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1"/>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1"/>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1"/>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1"/>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1"/>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1"/>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1"/>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1"/>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1"/>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1"/>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1"/>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1"/>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1"/>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1"/>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1"/>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1"/>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1"/>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1"/>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1"/>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1"/>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1"/>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1"/>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1"/>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1"/>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1"/>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1"/>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1"/>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1"/>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21"/>
          <p:cNvSpPr txBox="1"/>
          <p:nvPr>
            <p:ph type="title"/>
          </p:nvPr>
        </p:nvSpPr>
        <p:spPr>
          <a:xfrm>
            <a:off x="1569450" y="1152050"/>
            <a:ext cx="6005100" cy="151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3600">
                <a:solidFill>
                  <a:schemeClr val="accent2"/>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47" name="Google Shape;247;p21"/>
          <p:cNvSpPr txBox="1"/>
          <p:nvPr>
            <p:ph idx="1" type="subTitle"/>
          </p:nvPr>
        </p:nvSpPr>
        <p:spPr>
          <a:xfrm>
            <a:off x="1569450" y="2756350"/>
            <a:ext cx="6005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solidFill>
                  <a:schemeClr val="accen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32_2">
    <p:spTree>
      <p:nvGrpSpPr>
        <p:cNvPr id="248" name="Shape 248"/>
        <p:cNvGrpSpPr/>
        <p:nvPr/>
      </p:nvGrpSpPr>
      <p:grpSpPr>
        <a:xfrm>
          <a:off x="0" y="0"/>
          <a:ext cx="0" cy="0"/>
          <a:chOff x="0" y="0"/>
          <a:chExt cx="0" cy="0"/>
        </a:xfrm>
      </p:grpSpPr>
      <p:sp>
        <p:nvSpPr>
          <p:cNvPr id="249" name="Google Shape;249;p22"/>
          <p:cNvSpPr/>
          <p:nvPr/>
        </p:nvSpPr>
        <p:spPr>
          <a:xfrm rot="672094">
            <a:off x="-3534661" y="414138"/>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2"/>
          <p:cNvSpPr/>
          <p:nvPr/>
        </p:nvSpPr>
        <p:spPr>
          <a:xfrm>
            <a:off x="8264550" y="465501"/>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2"/>
          <p:cNvSpPr txBox="1"/>
          <p:nvPr>
            <p:ph type="title"/>
          </p:nvPr>
        </p:nvSpPr>
        <p:spPr>
          <a:xfrm>
            <a:off x="713250" y="523025"/>
            <a:ext cx="7717500" cy="54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52" name="Google Shape;252;p22"/>
          <p:cNvSpPr txBox="1"/>
          <p:nvPr>
            <p:ph idx="1" type="subTitle"/>
          </p:nvPr>
        </p:nvSpPr>
        <p:spPr>
          <a:xfrm>
            <a:off x="713250" y="1126100"/>
            <a:ext cx="7717500" cy="344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050"/>
              <a:buFont typeface="Ubuntu"/>
              <a:buChar char="●"/>
              <a:defRPr sz="1600"/>
            </a:lvl1pPr>
            <a:lvl2pPr lvl="1" algn="l">
              <a:lnSpc>
                <a:spcPct val="100000"/>
              </a:lnSpc>
              <a:spcBef>
                <a:spcPts val="0"/>
              </a:spcBef>
              <a:spcAft>
                <a:spcPts val="0"/>
              </a:spcAft>
              <a:buClr>
                <a:schemeClr val="dk1"/>
              </a:buClr>
              <a:buSzPts val="1400"/>
              <a:buFont typeface="Ubuntu"/>
              <a:buAutoNum type="alphaLcPeriod"/>
              <a:defRPr sz="1600"/>
            </a:lvl2pPr>
            <a:lvl3pPr lvl="2" algn="l">
              <a:lnSpc>
                <a:spcPct val="100000"/>
              </a:lnSpc>
              <a:spcBef>
                <a:spcPts val="0"/>
              </a:spcBef>
              <a:spcAft>
                <a:spcPts val="0"/>
              </a:spcAft>
              <a:buClr>
                <a:schemeClr val="dk1"/>
              </a:buClr>
              <a:buSzPts val="1400"/>
              <a:buFont typeface="Ubuntu"/>
              <a:buAutoNum type="romanLcPeriod"/>
              <a:defRPr/>
            </a:lvl3pPr>
            <a:lvl4pPr lvl="3" algn="l">
              <a:lnSpc>
                <a:spcPct val="100000"/>
              </a:lnSpc>
              <a:spcBef>
                <a:spcPts val="0"/>
              </a:spcBef>
              <a:spcAft>
                <a:spcPts val="0"/>
              </a:spcAft>
              <a:buClr>
                <a:schemeClr val="dk1"/>
              </a:buClr>
              <a:buSzPts val="1400"/>
              <a:buFont typeface="Ubuntu"/>
              <a:buAutoNum type="arabicPeriod"/>
              <a:defRPr/>
            </a:lvl4pPr>
            <a:lvl5pPr lvl="4" algn="l">
              <a:lnSpc>
                <a:spcPct val="100000"/>
              </a:lnSpc>
              <a:spcBef>
                <a:spcPts val="0"/>
              </a:spcBef>
              <a:spcAft>
                <a:spcPts val="0"/>
              </a:spcAft>
              <a:buClr>
                <a:schemeClr val="dk1"/>
              </a:buClr>
              <a:buSzPts val="1400"/>
              <a:buFont typeface="Ubuntu"/>
              <a:buAutoNum type="alphaLcPeriod"/>
              <a:defRPr/>
            </a:lvl5pPr>
            <a:lvl6pPr lvl="5" algn="l">
              <a:lnSpc>
                <a:spcPct val="100000"/>
              </a:lnSpc>
              <a:spcBef>
                <a:spcPts val="0"/>
              </a:spcBef>
              <a:spcAft>
                <a:spcPts val="0"/>
              </a:spcAft>
              <a:buClr>
                <a:schemeClr val="dk1"/>
              </a:buClr>
              <a:buSzPts val="1400"/>
              <a:buFont typeface="Ubuntu"/>
              <a:buAutoNum type="romanLcPeriod"/>
              <a:defRPr/>
            </a:lvl6pPr>
            <a:lvl7pPr lvl="6" algn="l">
              <a:lnSpc>
                <a:spcPct val="100000"/>
              </a:lnSpc>
              <a:spcBef>
                <a:spcPts val="0"/>
              </a:spcBef>
              <a:spcAft>
                <a:spcPts val="0"/>
              </a:spcAft>
              <a:buClr>
                <a:schemeClr val="dk1"/>
              </a:buClr>
              <a:buSzPts val="1400"/>
              <a:buFont typeface="Ubuntu"/>
              <a:buAutoNum type="arabicPeriod"/>
              <a:defRPr/>
            </a:lvl7pPr>
            <a:lvl8pPr lvl="7" algn="l">
              <a:lnSpc>
                <a:spcPct val="100000"/>
              </a:lnSpc>
              <a:spcBef>
                <a:spcPts val="0"/>
              </a:spcBef>
              <a:spcAft>
                <a:spcPts val="0"/>
              </a:spcAft>
              <a:buClr>
                <a:schemeClr val="dk1"/>
              </a:buClr>
              <a:buSzPts val="1400"/>
              <a:buFont typeface="Ubuntu"/>
              <a:buAutoNum type="alphaLcPeriod"/>
              <a:defRPr/>
            </a:lvl8pPr>
            <a:lvl9pPr lvl="8" algn="l">
              <a:lnSpc>
                <a:spcPct val="100000"/>
              </a:lnSpc>
              <a:spcBef>
                <a:spcPts val="0"/>
              </a:spcBef>
              <a:spcAft>
                <a:spcPts val="0"/>
              </a:spcAft>
              <a:buClr>
                <a:schemeClr val="dk1"/>
              </a:buClr>
              <a:buSzPts val="1400"/>
              <a:buFont typeface="Ubuntu"/>
              <a:buAutoNum type="romanLcPerio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3" name="Shape 253"/>
        <p:cNvGrpSpPr/>
        <p:nvPr/>
      </p:nvGrpSpPr>
      <p:grpSpPr>
        <a:xfrm>
          <a:off x="0" y="0"/>
          <a:ext cx="0" cy="0"/>
          <a:chOff x="0" y="0"/>
          <a:chExt cx="0" cy="0"/>
        </a:xfrm>
      </p:grpSpPr>
      <p:sp>
        <p:nvSpPr>
          <p:cNvPr id="254" name="Google Shape;254;p23"/>
          <p:cNvSpPr/>
          <p:nvPr/>
        </p:nvSpPr>
        <p:spPr>
          <a:xfrm>
            <a:off x="6710333" y="1328994"/>
            <a:ext cx="2375400" cy="237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23"/>
          <p:cNvGrpSpPr/>
          <p:nvPr/>
        </p:nvGrpSpPr>
        <p:grpSpPr>
          <a:xfrm>
            <a:off x="6352643" y="607781"/>
            <a:ext cx="2270935" cy="2260335"/>
            <a:chOff x="6762468" y="1386456"/>
            <a:chExt cx="2270935" cy="2260335"/>
          </a:xfrm>
        </p:grpSpPr>
        <p:sp>
          <p:nvSpPr>
            <p:cNvPr id="256" name="Google Shape;256;p23"/>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3"/>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3"/>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3"/>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3"/>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3"/>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3"/>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3"/>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3"/>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3"/>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3"/>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3"/>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3"/>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3"/>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3"/>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3"/>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3"/>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3"/>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3"/>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3"/>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3"/>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3"/>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3"/>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3"/>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3"/>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3"/>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3"/>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3"/>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3"/>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3"/>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3"/>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3"/>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9" name="Google Shape;289;p23"/>
          <p:cNvSpPr/>
          <p:nvPr/>
        </p:nvSpPr>
        <p:spPr>
          <a:xfrm rot="8100000">
            <a:off x="402124" y="-935267"/>
            <a:ext cx="1938844" cy="3305623"/>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3"/>
          <p:cNvSpPr/>
          <p:nvPr/>
        </p:nvSpPr>
        <p:spPr>
          <a:xfrm>
            <a:off x="641525" y="2945026"/>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3"/>
          <p:cNvSpPr txBox="1"/>
          <p:nvPr>
            <p:ph type="title"/>
          </p:nvPr>
        </p:nvSpPr>
        <p:spPr>
          <a:xfrm>
            <a:off x="2019300" y="1960425"/>
            <a:ext cx="5105400" cy="121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2" name="Google Shape;292;p23"/>
          <p:cNvSpPr txBox="1"/>
          <p:nvPr>
            <p:ph idx="2" type="title"/>
          </p:nvPr>
        </p:nvSpPr>
        <p:spPr>
          <a:xfrm>
            <a:off x="2019300" y="914400"/>
            <a:ext cx="5105400" cy="121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75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293" name="Shape 293"/>
        <p:cNvGrpSpPr/>
        <p:nvPr/>
      </p:nvGrpSpPr>
      <p:grpSpPr>
        <a:xfrm>
          <a:off x="0" y="0"/>
          <a:ext cx="0" cy="0"/>
          <a:chOff x="0" y="0"/>
          <a:chExt cx="0" cy="0"/>
        </a:xfrm>
      </p:grpSpPr>
      <p:sp>
        <p:nvSpPr>
          <p:cNvPr id="294" name="Google Shape;294;p24"/>
          <p:cNvSpPr/>
          <p:nvPr/>
        </p:nvSpPr>
        <p:spPr>
          <a:xfrm flipH="1" rot="288678">
            <a:off x="-1270417" y="553336"/>
            <a:ext cx="4658411" cy="476518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4"/>
          <p:cNvSpPr/>
          <p:nvPr/>
        </p:nvSpPr>
        <p:spPr>
          <a:xfrm>
            <a:off x="1334050" y="1127073"/>
            <a:ext cx="1522302" cy="1342795"/>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24"/>
          <p:cNvGrpSpPr/>
          <p:nvPr/>
        </p:nvGrpSpPr>
        <p:grpSpPr>
          <a:xfrm>
            <a:off x="5119018" y="713081"/>
            <a:ext cx="2270935" cy="2260335"/>
            <a:chOff x="6762468" y="1386456"/>
            <a:chExt cx="2270935" cy="2260335"/>
          </a:xfrm>
        </p:grpSpPr>
        <p:sp>
          <p:nvSpPr>
            <p:cNvPr id="297" name="Google Shape;297;p24"/>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4"/>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4"/>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4"/>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4"/>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4"/>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4"/>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4"/>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4"/>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4"/>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4"/>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4"/>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4"/>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4"/>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4"/>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4"/>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4"/>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4"/>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4"/>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4"/>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4"/>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4"/>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4"/>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4"/>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4"/>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4"/>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4"/>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4"/>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4"/>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4"/>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4"/>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4"/>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4"/>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24"/>
          <p:cNvSpPr/>
          <p:nvPr/>
        </p:nvSpPr>
        <p:spPr>
          <a:xfrm flipH="1" rot="-1848056">
            <a:off x="7756025" y="2517986"/>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331" name="Shape 331"/>
        <p:cNvGrpSpPr/>
        <p:nvPr/>
      </p:nvGrpSpPr>
      <p:grpSpPr>
        <a:xfrm>
          <a:off x="0" y="0"/>
          <a:ext cx="0" cy="0"/>
          <a:chOff x="0" y="0"/>
          <a:chExt cx="0" cy="0"/>
        </a:xfrm>
      </p:grpSpPr>
      <p:grpSp>
        <p:nvGrpSpPr>
          <p:cNvPr id="332" name="Google Shape;332;p25"/>
          <p:cNvGrpSpPr/>
          <p:nvPr/>
        </p:nvGrpSpPr>
        <p:grpSpPr>
          <a:xfrm>
            <a:off x="5" y="-80449"/>
            <a:ext cx="2277317" cy="5304377"/>
            <a:chOff x="224725" y="566950"/>
            <a:chExt cx="1850875" cy="4311100"/>
          </a:xfrm>
        </p:grpSpPr>
        <p:sp>
          <p:nvSpPr>
            <p:cNvPr id="333" name="Google Shape;333;p25"/>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5"/>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5"/>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5"/>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5"/>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5"/>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5"/>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5"/>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5"/>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5"/>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5"/>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5"/>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5"/>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5"/>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5"/>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5"/>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5"/>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5"/>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5"/>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5"/>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5"/>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5"/>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5"/>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5"/>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25"/>
          <p:cNvSpPr/>
          <p:nvPr/>
        </p:nvSpPr>
        <p:spPr>
          <a:xfrm flipH="1" rot="-3415034">
            <a:off x="5349941" y="647072"/>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5"/>
          <p:cNvSpPr/>
          <p:nvPr/>
        </p:nvSpPr>
        <p:spPr>
          <a:xfrm rot="1379372">
            <a:off x="5149944" y="2281365"/>
            <a:ext cx="1343009" cy="1754062"/>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5"/>
          <p:cNvSpPr/>
          <p:nvPr/>
        </p:nvSpPr>
        <p:spPr>
          <a:xfrm>
            <a:off x="-767475" y="502200"/>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2"/>
              </a:buClr>
              <a:buSzPts val="3000"/>
              <a:buFont typeface="Hammersmith One"/>
              <a:buNone/>
              <a:defRPr b="1" i="0" sz="3000" u="none" cap="none" strike="noStrike">
                <a:solidFill>
                  <a:schemeClr val="accent2"/>
                </a:solidFill>
                <a:latin typeface="Hammersmith One"/>
                <a:ea typeface="Hammersmith One"/>
                <a:cs typeface="Hammersmith One"/>
                <a:sym typeface="Hammersmith One"/>
              </a:defRPr>
            </a:lvl1pPr>
            <a:lvl2pPr lvl="1" marR="0" rtl="0" algn="l">
              <a:lnSpc>
                <a:spcPct val="100000"/>
              </a:lnSpc>
              <a:spcBef>
                <a:spcPts val="0"/>
              </a:spcBef>
              <a:spcAft>
                <a:spcPts val="0"/>
              </a:spcAft>
              <a:buClr>
                <a:schemeClr val="accent2"/>
              </a:buClr>
              <a:buSzPts val="3000"/>
              <a:buFont typeface="Hammersmith One"/>
              <a:buNone/>
              <a:defRPr b="1" i="0" sz="3000" u="none" cap="none" strike="noStrike">
                <a:solidFill>
                  <a:schemeClr val="accent2"/>
                </a:solidFill>
                <a:latin typeface="Hammersmith One"/>
                <a:ea typeface="Hammersmith One"/>
                <a:cs typeface="Hammersmith One"/>
                <a:sym typeface="Hammersmith One"/>
              </a:defRPr>
            </a:lvl2pPr>
            <a:lvl3pPr lvl="2" marR="0" rtl="0" algn="l">
              <a:lnSpc>
                <a:spcPct val="100000"/>
              </a:lnSpc>
              <a:spcBef>
                <a:spcPts val="0"/>
              </a:spcBef>
              <a:spcAft>
                <a:spcPts val="0"/>
              </a:spcAft>
              <a:buClr>
                <a:schemeClr val="accent2"/>
              </a:buClr>
              <a:buSzPts val="3000"/>
              <a:buFont typeface="Hammersmith One"/>
              <a:buNone/>
              <a:defRPr b="1" i="0" sz="3000" u="none" cap="none" strike="noStrike">
                <a:solidFill>
                  <a:schemeClr val="accent2"/>
                </a:solidFill>
                <a:latin typeface="Hammersmith One"/>
                <a:ea typeface="Hammersmith One"/>
                <a:cs typeface="Hammersmith One"/>
                <a:sym typeface="Hammersmith One"/>
              </a:defRPr>
            </a:lvl3pPr>
            <a:lvl4pPr lvl="3" marR="0" rtl="0" algn="l">
              <a:lnSpc>
                <a:spcPct val="100000"/>
              </a:lnSpc>
              <a:spcBef>
                <a:spcPts val="0"/>
              </a:spcBef>
              <a:spcAft>
                <a:spcPts val="0"/>
              </a:spcAft>
              <a:buClr>
                <a:schemeClr val="accent2"/>
              </a:buClr>
              <a:buSzPts val="3000"/>
              <a:buFont typeface="Hammersmith One"/>
              <a:buNone/>
              <a:defRPr b="1" i="0" sz="3000" u="none" cap="none" strike="noStrike">
                <a:solidFill>
                  <a:schemeClr val="accent2"/>
                </a:solidFill>
                <a:latin typeface="Hammersmith One"/>
                <a:ea typeface="Hammersmith One"/>
                <a:cs typeface="Hammersmith One"/>
                <a:sym typeface="Hammersmith One"/>
              </a:defRPr>
            </a:lvl4pPr>
            <a:lvl5pPr lvl="4" marR="0" rtl="0" algn="l">
              <a:lnSpc>
                <a:spcPct val="100000"/>
              </a:lnSpc>
              <a:spcBef>
                <a:spcPts val="0"/>
              </a:spcBef>
              <a:spcAft>
                <a:spcPts val="0"/>
              </a:spcAft>
              <a:buClr>
                <a:schemeClr val="accent2"/>
              </a:buClr>
              <a:buSzPts val="3000"/>
              <a:buFont typeface="Hammersmith One"/>
              <a:buNone/>
              <a:defRPr b="1" i="0" sz="3000" u="none" cap="none" strike="noStrike">
                <a:solidFill>
                  <a:schemeClr val="accent2"/>
                </a:solidFill>
                <a:latin typeface="Hammersmith One"/>
                <a:ea typeface="Hammersmith One"/>
                <a:cs typeface="Hammersmith One"/>
                <a:sym typeface="Hammersmith One"/>
              </a:defRPr>
            </a:lvl5pPr>
            <a:lvl6pPr lvl="5" marR="0" rtl="0" algn="l">
              <a:lnSpc>
                <a:spcPct val="100000"/>
              </a:lnSpc>
              <a:spcBef>
                <a:spcPts val="0"/>
              </a:spcBef>
              <a:spcAft>
                <a:spcPts val="0"/>
              </a:spcAft>
              <a:buClr>
                <a:schemeClr val="accent2"/>
              </a:buClr>
              <a:buSzPts val="3000"/>
              <a:buFont typeface="Hammersmith One"/>
              <a:buNone/>
              <a:defRPr b="1" i="0" sz="3000" u="none" cap="none" strike="noStrike">
                <a:solidFill>
                  <a:schemeClr val="accent2"/>
                </a:solidFill>
                <a:latin typeface="Hammersmith One"/>
                <a:ea typeface="Hammersmith One"/>
                <a:cs typeface="Hammersmith One"/>
                <a:sym typeface="Hammersmith One"/>
              </a:defRPr>
            </a:lvl6pPr>
            <a:lvl7pPr lvl="6" marR="0" rtl="0" algn="l">
              <a:lnSpc>
                <a:spcPct val="100000"/>
              </a:lnSpc>
              <a:spcBef>
                <a:spcPts val="0"/>
              </a:spcBef>
              <a:spcAft>
                <a:spcPts val="0"/>
              </a:spcAft>
              <a:buClr>
                <a:schemeClr val="accent2"/>
              </a:buClr>
              <a:buSzPts val="3000"/>
              <a:buFont typeface="Hammersmith One"/>
              <a:buNone/>
              <a:defRPr b="1" i="0" sz="3000" u="none" cap="none" strike="noStrike">
                <a:solidFill>
                  <a:schemeClr val="accent2"/>
                </a:solidFill>
                <a:latin typeface="Hammersmith One"/>
                <a:ea typeface="Hammersmith One"/>
                <a:cs typeface="Hammersmith One"/>
                <a:sym typeface="Hammersmith One"/>
              </a:defRPr>
            </a:lvl7pPr>
            <a:lvl8pPr lvl="7" marR="0" rtl="0" algn="l">
              <a:lnSpc>
                <a:spcPct val="100000"/>
              </a:lnSpc>
              <a:spcBef>
                <a:spcPts val="0"/>
              </a:spcBef>
              <a:spcAft>
                <a:spcPts val="0"/>
              </a:spcAft>
              <a:buClr>
                <a:schemeClr val="accent2"/>
              </a:buClr>
              <a:buSzPts val="3000"/>
              <a:buFont typeface="Hammersmith One"/>
              <a:buNone/>
              <a:defRPr b="1" i="0" sz="3000" u="none" cap="none" strike="noStrike">
                <a:solidFill>
                  <a:schemeClr val="accent2"/>
                </a:solidFill>
                <a:latin typeface="Hammersmith One"/>
                <a:ea typeface="Hammersmith One"/>
                <a:cs typeface="Hammersmith One"/>
                <a:sym typeface="Hammersmith One"/>
              </a:defRPr>
            </a:lvl8pPr>
            <a:lvl9pPr lvl="8" marR="0" rtl="0" algn="l">
              <a:lnSpc>
                <a:spcPct val="100000"/>
              </a:lnSpc>
              <a:spcBef>
                <a:spcPts val="0"/>
              </a:spcBef>
              <a:spcAft>
                <a:spcPts val="0"/>
              </a:spcAft>
              <a:buClr>
                <a:schemeClr val="accent2"/>
              </a:buClr>
              <a:buSzPts val="3000"/>
              <a:buFont typeface="Hammersmith One"/>
              <a:buNone/>
              <a:defRPr b="1" i="0" sz="3000" u="none" cap="none" strike="noStrike">
                <a:solidFill>
                  <a:schemeClr val="accent2"/>
                </a:solidFill>
                <a:latin typeface="Hammersmith One"/>
                <a:ea typeface="Hammersmith One"/>
                <a:cs typeface="Hammersmith One"/>
                <a:sym typeface="Hammersmith One"/>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accent2"/>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github.com/ma-compbio/Higashi/wiki/Configure-the-parameter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github.com/ma-compbio/Higashi/wiki/Input-Files" TargetMode="External"/><Relationship Id="rId4" Type="http://schemas.openxmlformats.org/officeDocument/2006/relationships/image" Target="../media/image33.png"/><Relationship Id="rId5"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hyperlink" Target="https://github.com/ma-compbio/Higashi/wiki/Configure-the-parameter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en.wikipedia.org/wiki/Reference_genome" TargetMode="External"/><Relationship Id="rId4" Type="http://schemas.openxmlformats.org/officeDocument/2006/relationships/image" Target="../media/image29.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www.youtube.com/watch?v=OJ7rXxkuvAM" TargetMode="Externa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www.youtube.com/watch?v=Pl44JjA--2k" TargetMode="Externa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3" name="Shape 363"/>
        <p:cNvGrpSpPr/>
        <p:nvPr/>
      </p:nvGrpSpPr>
      <p:grpSpPr>
        <a:xfrm>
          <a:off x="0" y="0"/>
          <a:ext cx="0" cy="0"/>
          <a:chOff x="0" y="0"/>
          <a:chExt cx="0" cy="0"/>
        </a:xfrm>
      </p:grpSpPr>
      <p:sp>
        <p:nvSpPr>
          <p:cNvPr id="364" name="Google Shape;364;p26"/>
          <p:cNvSpPr txBox="1"/>
          <p:nvPr>
            <p:ph type="ctrTitle"/>
          </p:nvPr>
        </p:nvSpPr>
        <p:spPr>
          <a:xfrm>
            <a:off x="542550" y="844325"/>
            <a:ext cx="8058900" cy="2925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zh-TW" sz="4200">
                <a:solidFill>
                  <a:schemeClr val="accent2"/>
                </a:solidFill>
                <a:latin typeface="Montserrat"/>
                <a:ea typeface="Montserrat"/>
                <a:cs typeface="Montserrat"/>
                <a:sym typeface="Montserrat"/>
              </a:rPr>
              <a:t>Multiscale and integrative single-cell Hi-C analysis with Higashi</a:t>
            </a:r>
            <a:endParaRPr sz="4200">
              <a:solidFill>
                <a:schemeClr val="accent2"/>
              </a:solidFill>
              <a:latin typeface="Montserrat"/>
              <a:ea typeface="Montserrat"/>
              <a:cs typeface="Montserrat"/>
              <a:sym typeface="Montserrat"/>
            </a:endParaRPr>
          </a:p>
        </p:txBody>
      </p:sp>
      <p:sp>
        <p:nvSpPr>
          <p:cNvPr id="365" name="Google Shape;365;p26"/>
          <p:cNvSpPr txBox="1"/>
          <p:nvPr>
            <p:ph idx="1" type="subTitle"/>
          </p:nvPr>
        </p:nvSpPr>
        <p:spPr>
          <a:xfrm>
            <a:off x="1283100" y="4019250"/>
            <a:ext cx="6577800" cy="458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zh-TW">
                <a:latin typeface="Montserrat"/>
                <a:ea typeface="Montserrat"/>
                <a:cs typeface="Montserrat"/>
                <a:sym typeface="Montserrat"/>
              </a:rPr>
              <a:t>Reproduction of the experiment</a:t>
            </a:r>
            <a:endParaRPr>
              <a:latin typeface="Montserrat"/>
              <a:ea typeface="Montserrat"/>
              <a:cs typeface="Montserrat"/>
              <a:sym typeface="Montserrat"/>
            </a:endParaRPr>
          </a:p>
        </p:txBody>
      </p:sp>
      <p:sp>
        <p:nvSpPr>
          <p:cNvPr id="366" name="Google Shape;366;p26"/>
          <p:cNvSpPr txBox="1"/>
          <p:nvPr/>
        </p:nvSpPr>
        <p:spPr>
          <a:xfrm>
            <a:off x="142500" y="4727275"/>
            <a:ext cx="8859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1000">
                <a:solidFill>
                  <a:schemeClr val="accent4"/>
                </a:solidFill>
                <a:latin typeface="PT Sans"/>
                <a:ea typeface="PT Sans"/>
                <a:cs typeface="PT Sans"/>
                <a:sym typeface="PT Sans"/>
              </a:rPr>
              <a:t>Ruochi Zhang, Tianming Zhou, and Jian Ma. Nature biotechnology 40.2 (2022): 254-261.</a:t>
            </a:r>
            <a:endParaRPr i="1" sz="1000">
              <a:solidFill>
                <a:schemeClr val="accent4"/>
              </a:solidFill>
              <a:latin typeface="PT Sans"/>
              <a:ea typeface="PT Sans"/>
              <a:cs typeface="PT Sans"/>
              <a:sym typeface="PT Sans"/>
            </a:endParaRPr>
          </a:p>
        </p:txBody>
      </p:sp>
      <p:sp>
        <p:nvSpPr>
          <p:cNvPr id="367" name="Google Shape;367;p26"/>
          <p:cNvSpPr txBox="1"/>
          <p:nvPr/>
        </p:nvSpPr>
        <p:spPr>
          <a:xfrm>
            <a:off x="7088875" y="3930750"/>
            <a:ext cx="2003100" cy="546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lang="zh-TW" sz="1200">
                <a:solidFill>
                  <a:schemeClr val="accent1"/>
                </a:solidFill>
                <a:latin typeface="Montserrat"/>
                <a:ea typeface="Montserrat"/>
                <a:cs typeface="Montserrat"/>
                <a:sym typeface="Montserrat"/>
              </a:rPr>
              <a:t>Group member</a:t>
            </a:r>
            <a:r>
              <a:rPr lang="zh-TW" sz="1200">
                <a:solidFill>
                  <a:schemeClr val="accent1"/>
                </a:solidFill>
                <a:latin typeface="Montserrat"/>
                <a:ea typeface="Montserrat"/>
                <a:cs typeface="Montserrat"/>
                <a:sym typeface="Montserrat"/>
              </a:rPr>
              <a:t>:  </a:t>
            </a:r>
            <a:endParaRPr sz="1200">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zh-TW" sz="1200">
                <a:solidFill>
                  <a:schemeClr val="accent1"/>
                </a:solidFill>
                <a:latin typeface="Montserrat"/>
                <a:ea typeface="Montserrat"/>
                <a:cs typeface="Montserrat"/>
                <a:sym typeface="Montserrat"/>
              </a:rPr>
              <a:t>何彥南、</a:t>
            </a:r>
            <a:r>
              <a:rPr lang="zh-TW" sz="1200">
                <a:solidFill>
                  <a:schemeClr val="accent1"/>
                </a:solidFill>
                <a:latin typeface="Montserrat"/>
                <a:ea typeface="Montserrat"/>
                <a:cs typeface="Montserrat"/>
                <a:sym typeface="Montserrat"/>
              </a:rPr>
              <a:t>張修誠、陳偉瑄</a:t>
            </a:r>
            <a:endParaRPr i="0" sz="1200" u="none" cap="none" strike="noStrike">
              <a:solidFill>
                <a:schemeClr val="accen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5"/>
          <p:cNvSpPr txBox="1"/>
          <p:nvPr>
            <p:ph type="title"/>
          </p:nvPr>
        </p:nvSpPr>
        <p:spPr>
          <a:xfrm>
            <a:off x="713250" y="260050"/>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Hypergraph NN architecture in Higashi</a:t>
            </a:r>
            <a:endParaRPr/>
          </a:p>
        </p:txBody>
      </p:sp>
      <p:pic>
        <p:nvPicPr>
          <p:cNvPr id="444" name="Google Shape;444;p35"/>
          <p:cNvPicPr preferRelativeResize="0"/>
          <p:nvPr/>
        </p:nvPicPr>
        <p:blipFill rotWithShape="1">
          <a:blip r:embed="rId3">
            <a:alphaModFix/>
          </a:blip>
          <a:srcRect b="0" l="6460" r="3433" t="0"/>
          <a:stretch/>
        </p:blipFill>
        <p:spPr>
          <a:xfrm>
            <a:off x="198225" y="1729250"/>
            <a:ext cx="3323800" cy="3213475"/>
          </a:xfrm>
          <a:prstGeom prst="rect">
            <a:avLst/>
          </a:prstGeom>
          <a:noFill/>
          <a:ln>
            <a:noFill/>
          </a:ln>
        </p:spPr>
      </p:pic>
      <p:pic>
        <p:nvPicPr>
          <p:cNvPr id="445" name="Google Shape;445;p35"/>
          <p:cNvPicPr preferRelativeResize="0"/>
          <p:nvPr/>
        </p:nvPicPr>
        <p:blipFill rotWithShape="1">
          <a:blip r:embed="rId4">
            <a:alphaModFix/>
          </a:blip>
          <a:srcRect b="0" l="3586" r="0" t="0"/>
          <a:stretch/>
        </p:blipFill>
        <p:spPr>
          <a:xfrm>
            <a:off x="3665100" y="1653050"/>
            <a:ext cx="5121607" cy="3213475"/>
          </a:xfrm>
          <a:prstGeom prst="rect">
            <a:avLst/>
          </a:prstGeom>
          <a:noFill/>
          <a:ln>
            <a:noFill/>
          </a:ln>
        </p:spPr>
      </p:pic>
      <p:sp>
        <p:nvSpPr>
          <p:cNvPr id="446" name="Google Shape;446;p35"/>
          <p:cNvSpPr txBox="1"/>
          <p:nvPr/>
        </p:nvSpPr>
        <p:spPr>
          <a:xfrm>
            <a:off x="198225" y="1070600"/>
            <a:ext cx="82884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zh-TW" sz="1000">
                <a:solidFill>
                  <a:srgbClr val="666666"/>
                </a:solidFill>
                <a:latin typeface="Verdana"/>
                <a:ea typeface="Verdana"/>
                <a:cs typeface="Verdana"/>
                <a:sym typeface="Verdana"/>
              </a:rPr>
              <a:t>The model aims to predict the value of an entry (that is, contact frequency) in an scHi-C contact map using the rest of the contact map as input. The model also has the option to use the contact maps from cells that share similar 3D genome structures (that is, close to each other in the embedding space) as auxiliary information for the prediction as well.</a:t>
            </a:r>
            <a:endParaRPr sz="1000">
              <a:solidFill>
                <a:srgbClr val="666666"/>
              </a:solidFill>
              <a:latin typeface="Verdana"/>
              <a:ea typeface="Verdana"/>
              <a:cs typeface="Verdana"/>
              <a:sym typeface="Verdana"/>
            </a:endParaRPr>
          </a:p>
        </p:txBody>
      </p:sp>
      <p:sp>
        <p:nvSpPr>
          <p:cNvPr id="447" name="Google Shape;447;p35"/>
          <p:cNvSpPr txBox="1"/>
          <p:nvPr/>
        </p:nvSpPr>
        <p:spPr>
          <a:xfrm>
            <a:off x="198225" y="8415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chemeClr val="accent2"/>
                </a:solidFill>
                <a:latin typeface="Verdana"/>
                <a:ea typeface="Verdana"/>
                <a:cs typeface="Verdana"/>
                <a:sym typeface="Verdana"/>
              </a:rPr>
              <a:t>Hyper-SAGNN</a:t>
            </a:r>
            <a:endParaRPr b="1">
              <a:solidFill>
                <a:schemeClr val="accent2"/>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36"/>
          <p:cNvPicPr preferRelativeResize="0"/>
          <p:nvPr/>
        </p:nvPicPr>
        <p:blipFill rotWithShape="1">
          <a:blip r:embed="rId3">
            <a:alphaModFix/>
          </a:blip>
          <a:srcRect b="47229" l="4269" r="0" t="2617"/>
          <a:stretch/>
        </p:blipFill>
        <p:spPr>
          <a:xfrm>
            <a:off x="472075" y="840425"/>
            <a:ext cx="7745651" cy="1932650"/>
          </a:xfrm>
          <a:prstGeom prst="rect">
            <a:avLst/>
          </a:prstGeom>
          <a:noFill/>
          <a:ln>
            <a:noFill/>
          </a:ln>
        </p:spPr>
      </p:pic>
      <p:sp>
        <p:nvSpPr>
          <p:cNvPr id="453" name="Google Shape;453;p36"/>
          <p:cNvSpPr txBox="1"/>
          <p:nvPr>
            <p:ph type="title"/>
          </p:nvPr>
        </p:nvSpPr>
        <p:spPr>
          <a:xfrm>
            <a:off x="713250" y="3198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Hypergraph NN architecture in Higashi</a:t>
            </a:r>
            <a:endParaRPr/>
          </a:p>
        </p:txBody>
      </p:sp>
      <p:sp>
        <p:nvSpPr>
          <p:cNvPr id="454" name="Google Shape;454;p36"/>
          <p:cNvSpPr txBox="1"/>
          <p:nvPr/>
        </p:nvSpPr>
        <p:spPr>
          <a:xfrm>
            <a:off x="2375725" y="2773075"/>
            <a:ext cx="6529200" cy="235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chemeClr val="accent2"/>
                </a:solidFill>
                <a:latin typeface="Verdana"/>
                <a:ea typeface="Verdana"/>
                <a:cs typeface="Verdana"/>
                <a:sym typeface="Verdana"/>
              </a:rPr>
              <a:t>The structure of the hypergraph neural network </a:t>
            </a:r>
            <a:endParaRPr sz="1200">
              <a:solidFill>
                <a:srgbClr val="666666"/>
              </a:solidFill>
              <a:latin typeface="Verdana"/>
              <a:ea typeface="Verdana"/>
              <a:cs typeface="Verdana"/>
              <a:sym typeface="Verdana"/>
            </a:endParaRPr>
          </a:p>
          <a:p>
            <a:pPr indent="0" lvl="0" marL="0" rtl="0" algn="l">
              <a:lnSpc>
                <a:spcPct val="150000"/>
              </a:lnSpc>
              <a:spcBef>
                <a:spcPts val="0"/>
              </a:spcBef>
              <a:spcAft>
                <a:spcPts val="0"/>
              </a:spcAft>
              <a:buNone/>
            </a:pPr>
            <a:r>
              <a:rPr lang="zh-TW" sz="1200">
                <a:solidFill>
                  <a:srgbClr val="666666"/>
                </a:solidFill>
                <a:latin typeface="Verdana"/>
                <a:ea typeface="Verdana"/>
                <a:cs typeface="Verdana"/>
                <a:sym typeface="Verdana"/>
              </a:rPr>
              <a:t>The input triplet consisting of one cell node and two bin nodes passes through two branches of the network to generate static embeddings and dynamic embeddings for each node, respectively. Then the pairwise distances between static and dynamic embedding pairs are calculated. These pairwise distances are combined with extra features such as genomic distance between the two bins to produce the final predicted score for the input triplet, which represents the probability of an entry in the single-cell contact map. </a:t>
            </a:r>
            <a:endParaRPr sz="1200">
              <a:solidFill>
                <a:srgbClr val="666666"/>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ph idx="1" type="body"/>
          </p:nvPr>
        </p:nvSpPr>
        <p:spPr>
          <a:xfrm>
            <a:off x="713250" y="1124600"/>
            <a:ext cx="7717500" cy="1334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666666"/>
              </a:buClr>
              <a:buSzPts val="1400"/>
              <a:buFont typeface="Montserrat"/>
              <a:buChar char="●"/>
            </a:pPr>
            <a:r>
              <a:rPr lang="zh-TW">
                <a:solidFill>
                  <a:srgbClr val="666666"/>
                </a:solidFill>
                <a:latin typeface="Verdana"/>
                <a:ea typeface="Verdana"/>
                <a:cs typeface="Verdana"/>
                <a:sym typeface="Verdana"/>
              </a:rPr>
              <a:t>Hyper-parameter 𝒌</a:t>
            </a:r>
            <a:endParaRPr>
              <a:solidFill>
                <a:srgbClr val="666666"/>
              </a:solidFill>
              <a:latin typeface="Verdana"/>
              <a:ea typeface="Verdana"/>
              <a:cs typeface="Verdana"/>
              <a:sym typeface="Verdana"/>
            </a:endParaRPr>
          </a:p>
          <a:p>
            <a:pPr indent="-317500" lvl="0" marL="457200" rtl="0" algn="l">
              <a:lnSpc>
                <a:spcPct val="150000"/>
              </a:lnSpc>
              <a:spcBef>
                <a:spcPts val="0"/>
              </a:spcBef>
              <a:spcAft>
                <a:spcPts val="0"/>
              </a:spcAft>
              <a:buClr>
                <a:srgbClr val="666666"/>
              </a:buClr>
              <a:buSzPts val="1400"/>
              <a:buFont typeface="Montserrat"/>
              <a:buChar char="●"/>
            </a:pPr>
            <a:r>
              <a:rPr lang="zh-TW">
                <a:solidFill>
                  <a:srgbClr val="666666"/>
                </a:solidFill>
                <a:latin typeface="Verdana"/>
                <a:ea typeface="Verdana"/>
                <a:cs typeface="Verdana"/>
                <a:sym typeface="Verdana"/>
              </a:rPr>
              <a:t>For         , its 𝒌-nearest neighbors in the embedding space would contribute</a:t>
            </a:r>
            <a:endParaRPr>
              <a:solidFill>
                <a:srgbClr val="666666"/>
              </a:solidFill>
              <a:latin typeface="Verdana"/>
              <a:ea typeface="Verdana"/>
              <a:cs typeface="Verdana"/>
              <a:sym typeface="Verdana"/>
            </a:endParaRPr>
          </a:p>
          <a:p>
            <a:pPr indent="-317500" lvl="0" marL="457200" rtl="0" algn="l">
              <a:lnSpc>
                <a:spcPct val="150000"/>
              </a:lnSpc>
              <a:spcBef>
                <a:spcPts val="0"/>
              </a:spcBef>
              <a:spcAft>
                <a:spcPts val="0"/>
              </a:spcAft>
              <a:buClr>
                <a:srgbClr val="666666"/>
              </a:buClr>
              <a:buSzPts val="1400"/>
              <a:buFont typeface="Montserrat"/>
              <a:buChar char="●"/>
            </a:pPr>
            <a:r>
              <a:rPr lang="zh-TW">
                <a:solidFill>
                  <a:srgbClr val="666666"/>
                </a:solidFill>
                <a:latin typeface="Verdana"/>
                <a:ea typeface="Verdana"/>
                <a:cs typeface="Verdana"/>
                <a:sym typeface="Verdana"/>
              </a:rPr>
              <a:t>Graph convolutional network learns the embeddings for bin nodes</a:t>
            </a:r>
            <a:endParaRPr>
              <a:solidFill>
                <a:srgbClr val="666666"/>
              </a:solidFill>
              <a:latin typeface="Verdana"/>
              <a:ea typeface="Verdana"/>
              <a:cs typeface="Verdana"/>
              <a:sym typeface="Verdana"/>
            </a:endParaRPr>
          </a:p>
          <a:p>
            <a:pPr indent="-317500" lvl="0" marL="457200" rtl="0" algn="l">
              <a:lnSpc>
                <a:spcPct val="150000"/>
              </a:lnSpc>
              <a:spcBef>
                <a:spcPts val="0"/>
              </a:spcBef>
              <a:spcAft>
                <a:spcPts val="0"/>
              </a:spcAft>
              <a:buClr>
                <a:srgbClr val="666666"/>
              </a:buClr>
              <a:buSzPts val="1400"/>
              <a:buFont typeface="Montserrat"/>
              <a:buChar char="●"/>
            </a:pPr>
            <a:r>
              <a:rPr lang="zh-TW">
                <a:solidFill>
                  <a:srgbClr val="666666"/>
                </a:solidFill>
                <a:latin typeface="Verdana"/>
                <a:ea typeface="Verdana"/>
                <a:cs typeface="Verdana"/>
                <a:sym typeface="Verdana"/>
              </a:rPr>
              <a:t>𝒌 = 4 for all results in this presentation</a:t>
            </a:r>
            <a:endParaRPr>
              <a:solidFill>
                <a:srgbClr val="666666"/>
              </a:solidFill>
              <a:latin typeface="Verdana"/>
              <a:ea typeface="Verdana"/>
              <a:cs typeface="Verdana"/>
              <a:sym typeface="Verdana"/>
            </a:endParaRPr>
          </a:p>
        </p:txBody>
      </p:sp>
      <p:sp>
        <p:nvSpPr>
          <p:cNvPr id="460" name="Google Shape;460;p3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2800">
                <a:solidFill>
                  <a:srgbClr val="283440"/>
                </a:solidFill>
                <a:latin typeface="Comic Sans MS"/>
                <a:ea typeface="Comic Sans MS"/>
                <a:cs typeface="Comic Sans MS"/>
                <a:sym typeface="Comic Sans MS"/>
              </a:rPr>
              <a:t>Controlling information transferred across cells</a:t>
            </a:r>
            <a:endParaRPr/>
          </a:p>
        </p:txBody>
      </p:sp>
      <p:pic>
        <p:nvPicPr>
          <p:cNvPr id="461" name="Google Shape;461;p37"/>
          <p:cNvPicPr preferRelativeResize="0"/>
          <p:nvPr/>
        </p:nvPicPr>
        <p:blipFill>
          <a:blip r:embed="rId3">
            <a:alphaModFix/>
          </a:blip>
          <a:stretch>
            <a:fillRect/>
          </a:stretch>
        </p:blipFill>
        <p:spPr>
          <a:xfrm>
            <a:off x="194300" y="2630350"/>
            <a:ext cx="8755388" cy="2009550"/>
          </a:xfrm>
          <a:prstGeom prst="rect">
            <a:avLst/>
          </a:prstGeom>
          <a:noFill/>
          <a:ln>
            <a:noFill/>
          </a:ln>
        </p:spPr>
      </p:pic>
      <p:pic>
        <p:nvPicPr>
          <p:cNvPr descr="{&quot;code&quot;:&quot;$$cell_{i}$$&quot;,&quot;type&quot;:&quot;$$&quot;,&quot;backgroundColorModified&quot;:false,&quot;font&quot;:{&quot;family&quot;:&quot;Montserrat&quot;,&quot;color&quot;:&quot;#666666&quot;,&quot;size&quot;:14},&quot;backgroundColor&quot;:&quot;#FFFFFF&quot;,&quot;id&quot;:&quot;1&quot;,&quot;aid&quot;:null,&quot;ts&quot;:1651402798457,&quot;cs&quot;:&quot;RQY2YfEOFyVSGG+2ya6Uew==&quot;,&quot;size&quot;:{&quot;width&quot;:31.833333333333314,&quot;height&quot;:16.333333333333332}}" id="462" name="Google Shape;462;p37"/>
          <p:cNvPicPr preferRelativeResize="0"/>
          <p:nvPr/>
        </p:nvPicPr>
        <p:blipFill>
          <a:blip r:embed="rId4">
            <a:alphaModFix/>
          </a:blip>
          <a:stretch>
            <a:fillRect/>
          </a:stretch>
        </p:blipFill>
        <p:spPr>
          <a:xfrm>
            <a:off x="1570900" y="1566850"/>
            <a:ext cx="334100" cy="17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8"/>
          <p:cNvSpPr txBox="1"/>
          <p:nvPr>
            <p:ph type="title"/>
          </p:nvPr>
        </p:nvSpPr>
        <p:spPr>
          <a:xfrm>
            <a:off x="273000" y="200300"/>
            <a:ext cx="85980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Loss function and training details of Higashi</a:t>
            </a:r>
            <a:endParaRPr/>
          </a:p>
        </p:txBody>
      </p:sp>
      <p:sp>
        <p:nvSpPr>
          <p:cNvPr id="468" name="Google Shape;468;p38"/>
          <p:cNvSpPr txBox="1"/>
          <p:nvPr/>
        </p:nvSpPr>
        <p:spPr>
          <a:xfrm>
            <a:off x="95850" y="635550"/>
            <a:ext cx="89523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zh-TW" sz="1200">
                <a:solidFill>
                  <a:srgbClr val="666666"/>
                </a:solidFill>
                <a:latin typeface="Verdana"/>
                <a:ea typeface="Verdana"/>
                <a:cs typeface="Verdana"/>
                <a:sym typeface="Verdana"/>
              </a:rPr>
              <a:t>The hypergraph NN in Higashi produces a score yˆ for any triplet (ci, bj, bk). The NN is trained to minimize the difference between the predicted score yˆ and </a:t>
            </a:r>
            <a:r>
              <a:rPr lang="zh-TW" sz="1200" u="sng">
                <a:solidFill>
                  <a:schemeClr val="accent2"/>
                </a:solidFill>
                <a:latin typeface="Verdana"/>
                <a:ea typeface="Verdana"/>
                <a:cs typeface="Verdana"/>
                <a:sym typeface="Verdana"/>
              </a:rPr>
              <a:t>the target score y (that is, the observations in the dataset), indicating the probability of the pairwise interaction between bin nodes bj and bk in cell ci</a:t>
            </a:r>
            <a:r>
              <a:rPr lang="zh-TW" sz="1200">
                <a:solidFill>
                  <a:srgbClr val="666666"/>
                </a:solidFill>
                <a:latin typeface="Verdana"/>
                <a:ea typeface="Verdana"/>
                <a:cs typeface="Verdana"/>
                <a:sym typeface="Verdana"/>
              </a:rPr>
              <a:t>. In Higashi, we offer several choices of loss function for scHi-C datasets with different coverage:</a:t>
            </a:r>
            <a:endParaRPr sz="1200">
              <a:solidFill>
                <a:srgbClr val="666666"/>
              </a:solidFill>
              <a:latin typeface="Verdana"/>
              <a:ea typeface="Verdana"/>
              <a:cs typeface="Verdana"/>
              <a:sym typeface="Verdana"/>
            </a:endParaRPr>
          </a:p>
        </p:txBody>
      </p:sp>
      <p:pic>
        <p:nvPicPr>
          <p:cNvPr id="469" name="Google Shape;469;p38"/>
          <p:cNvPicPr preferRelativeResize="0"/>
          <p:nvPr/>
        </p:nvPicPr>
        <p:blipFill>
          <a:blip r:embed="rId3">
            <a:alphaModFix/>
          </a:blip>
          <a:stretch>
            <a:fillRect/>
          </a:stretch>
        </p:blipFill>
        <p:spPr>
          <a:xfrm>
            <a:off x="357308" y="4023295"/>
            <a:ext cx="3546968" cy="823925"/>
          </a:xfrm>
          <a:prstGeom prst="rect">
            <a:avLst/>
          </a:prstGeom>
          <a:noFill/>
          <a:ln>
            <a:noFill/>
          </a:ln>
        </p:spPr>
      </p:pic>
      <p:pic>
        <p:nvPicPr>
          <p:cNvPr id="470" name="Google Shape;470;p38"/>
          <p:cNvPicPr preferRelativeResize="0"/>
          <p:nvPr/>
        </p:nvPicPr>
        <p:blipFill>
          <a:blip r:embed="rId4">
            <a:alphaModFix/>
          </a:blip>
          <a:stretch>
            <a:fillRect/>
          </a:stretch>
        </p:blipFill>
        <p:spPr>
          <a:xfrm>
            <a:off x="5632975" y="3696525"/>
            <a:ext cx="1516800" cy="382225"/>
          </a:xfrm>
          <a:prstGeom prst="rect">
            <a:avLst/>
          </a:prstGeom>
          <a:noFill/>
          <a:ln>
            <a:noFill/>
          </a:ln>
        </p:spPr>
      </p:pic>
      <p:pic>
        <p:nvPicPr>
          <p:cNvPr id="471" name="Google Shape;471;p38"/>
          <p:cNvPicPr preferRelativeResize="0"/>
          <p:nvPr/>
        </p:nvPicPr>
        <p:blipFill>
          <a:blip r:embed="rId5">
            <a:alphaModFix/>
          </a:blip>
          <a:stretch>
            <a:fillRect/>
          </a:stretch>
        </p:blipFill>
        <p:spPr>
          <a:xfrm>
            <a:off x="4571995" y="4023300"/>
            <a:ext cx="4065150" cy="902025"/>
          </a:xfrm>
          <a:prstGeom prst="rect">
            <a:avLst/>
          </a:prstGeom>
          <a:noFill/>
          <a:ln>
            <a:noFill/>
          </a:ln>
        </p:spPr>
      </p:pic>
      <p:sp>
        <p:nvSpPr>
          <p:cNvPr id="472" name="Google Shape;472;p38"/>
          <p:cNvSpPr txBox="1"/>
          <p:nvPr/>
        </p:nvSpPr>
        <p:spPr>
          <a:xfrm>
            <a:off x="4515825" y="1642050"/>
            <a:ext cx="4177500" cy="18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zh-TW">
                <a:solidFill>
                  <a:schemeClr val="accent2"/>
                </a:solidFill>
                <a:latin typeface="Verdana"/>
                <a:ea typeface="Verdana"/>
                <a:cs typeface="Verdana"/>
                <a:sym typeface="Verdana"/>
              </a:rPr>
              <a:t>Ranking loss</a:t>
            </a:r>
            <a:endParaRPr sz="1200">
              <a:solidFill>
                <a:srgbClr val="666666"/>
              </a:solidFill>
              <a:latin typeface="Montserrat"/>
              <a:ea typeface="Montserrat"/>
              <a:cs typeface="Montserrat"/>
              <a:sym typeface="Montserrat"/>
            </a:endParaRPr>
          </a:p>
          <a:p>
            <a:pPr indent="0" lvl="0" marL="0" rtl="0" algn="l">
              <a:lnSpc>
                <a:spcPct val="115000"/>
              </a:lnSpc>
              <a:spcBef>
                <a:spcPts val="0"/>
              </a:spcBef>
              <a:spcAft>
                <a:spcPts val="0"/>
              </a:spcAft>
              <a:buNone/>
            </a:pPr>
            <a:r>
              <a:rPr lang="zh-TW" sz="1200">
                <a:solidFill>
                  <a:srgbClr val="666666"/>
                </a:solidFill>
                <a:latin typeface="Verdana"/>
                <a:ea typeface="Verdana"/>
                <a:cs typeface="Verdana"/>
                <a:sym typeface="Verdana"/>
              </a:rPr>
              <a:t>For datasets with</a:t>
            </a:r>
            <a:r>
              <a:rPr lang="zh-TW" sz="1200" u="sng">
                <a:solidFill>
                  <a:schemeClr val="accent2"/>
                </a:solidFill>
                <a:latin typeface="Verdana"/>
                <a:ea typeface="Verdana"/>
                <a:cs typeface="Verdana"/>
                <a:sym typeface="Verdana"/>
              </a:rPr>
              <a:t> relatively high sequencing depths or when the analysis resolution is low</a:t>
            </a:r>
            <a:r>
              <a:rPr lang="zh-TW" sz="1200">
                <a:solidFill>
                  <a:srgbClr val="666666"/>
                </a:solidFill>
                <a:latin typeface="Verdana"/>
                <a:ea typeface="Verdana"/>
                <a:cs typeface="Verdana"/>
                <a:sym typeface="Verdana"/>
              </a:rPr>
              <a:t> (hence, more reads in each genomic bin), we further differentiate among the non-zero values by training the model with a </a:t>
            </a:r>
            <a:r>
              <a:rPr lang="zh-TW" sz="1200" u="sng">
                <a:solidFill>
                  <a:schemeClr val="accent2"/>
                </a:solidFill>
                <a:latin typeface="Verdana"/>
                <a:ea typeface="Verdana"/>
                <a:cs typeface="Verdana"/>
                <a:sym typeface="Verdana"/>
              </a:rPr>
              <a:t>ranking loss</a:t>
            </a:r>
            <a:r>
              <a:rPr lang="zh-TW" sz="1200">
                <a:solidFill>
                  <a:srgbClr val="666666"/>
                </a:solidFill>
                <a:latin typeface="Verdana"/>
                <a:ea typeface="Verdana"/>
                <a:cs typeface="Verdana"/>
                <a:sym typeface="Verdana"/>
              </a:rPr>
              <a:t>, which maintains consistent ranking of predicted scores versus the continuous target scores (that is, y(ci, bj, bk) ∈ R)</a:t>
            </a:r>
            <a:endParaRPr/>
          </a:p>
        </p:txBody>
      </p:sp>
      <p:sp>
        <p:nvSpPr>
          <p:cNvPr id="473" name="Google Shape;473;p38"/>
          <p:cNvSpPr txBox="1"/>
          <p:nvPr/>
        </p:nvSpPr>
        <p:spPr>
          <a:xfrm>
            <a:off x="206401" y="1657650"/>
            <a:ext cx="4177500" cy="228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zh-TW">
                <a:solidFill>
                  <a:schemeClr val="accent2"/>
                </a:solidFill>
                <a:latin typeface="Verdana"/>
                <a:ea typeface="Verdana"/>
                <a:cs typeface="Verdana"/>
                <a:sym typeface="Verdana"/>
              </a:rPr>
              <a:t>Binary classification loss </a:t>
            </a:r>
            <a:endParaRPr sz="1200">
              <a:solidFill>
                <a:srgbClr val="666666"/>
              </a:solidFill>
              <a:latin typeface="Montserrat"/>
              <a:ea typeface="Montserrat"/>
              <a:cs typeface="Montserrat"/>
              <a:sym typeface="Montserrat"/>
            </a:endParaRPr>
          </a:p>
          <a:p>
            <a:pPr indent="0" lvl="0" marL="0" rtl="0" algn="l">
              <a:lnSpc>
                <a:spcPct val="115000"/>
              </a:lnSpc>
              <a:spcBef>
                <a:spcPts val="0"/>
              </a:spcBef>
              <a:spcAft>
                <a:spcPts val="0"/>
              </a:spcAft>
              <a:buNone/>
            </a:pPr>
            <a:r>
              <a:rPr lang="zh-TW" sz="1200">
                <a:solidFill>
                  <a:srgbClr val="666666"/>
                </a:solidFill>
                <a:latin typeface="Verdana"/>
                <a:ea typeface="Verdana"/>
                <a:cs typeface="Verdana"/>
                <a:sym typeface="Verdana"/>
              </a:rPr>
              <a:t>For scHi-C datasets with </a:t>
            </a:r>
            <a:r>
              <a:rPr lang="zh-TW" sz="1200" u="sng">
                <a:solidFill>
                  <a:schemeClr val="accent2"/>
                </a:solidFill>
                <a:latin typeface="Verdana"/>
                <a:ea typeface="Verdana"/>
                <a:cs typeface="Verdana"/>
                <a:sym typeface="Verdana"/>
              </a:rPr>
              <a:t>relatively low sequencing depths, or the analysis resolution is high</a:t>
            </a:r>
            <a:r>
              <a:rPr lang="zh-TW" sz="1200">
                <a:solidFill>
                  <a:srgbClr val="666666"/>
                </a:solidFill>
                <a:latin typeface="Verdana"/>
                <a:ea typeface="Verdana"/>
                <a:cs typeface="Verdana"/>
                <a:sym typeface="Verdana"/>
              </a:rPr>
              <a:t> (hence, fewer reads in each genomic bin), the model is trained with a </a:t>
            </a:r>
            <a:r>
              <a:rPr lang="zh-TW" sz="1200" u="sng">
                <a:solidFill>
                  <a:schemeClr val="accent2"/>
                </a:solidFill>
                <a:latin typeface="Verdana"/>
                <a:ea typeface="Verdana"/>
                <a:cs typeface="Verdana"/>
                <a:sym typeface="Verdana"/>
              </a:rPr>
              <a:t>binary classification loss (cross-entropy)</a:t>
            </a:r>
            <a:r>
              <a:rPr lang="zh-TW" sz="1200">
                <a:solidFill>
                  <a:srgbClr val="666666"/>
                </a:solidFill>
                <a:latin typeface="Verdana"/>
                <a:ea typeface="Verdana"/>
                <a:cs typeface="Verdana"/>
                <a:sym typeface="Verdana"/>
              </a:rPr>
              <a:t> where the triplets corresponding to all non-zero entries in the single-cell contact maps are treated as positive samples, and the rest are considered as the negative samples (that is, y(ci, bj, bk)∈{0, 1}). </a:t>
            </a:r>
            <a:endParaRPr sz="1200">
              <a:solidFill>
                <a:srgbClr val="666666"/>
              </a:solidFill>
              <a:latin typeface="Montserrat"/>
              <a:ea typeface="Montserrat"/>
              <a:cs typeface="Montserrat"/>
              <a:sym typeface="Montserrat"/>
            </a:endParaRPr>
          </a:p>
        </p:txBody>
      </p:sp>
      <p:cxnSp>
        <p:nvCxnSpPr>
          <p:cNvPr id="474" name="Google Shape;474;p38"/>
          <p:cNvCxnSpPr/>
          <p:nvPr/>
        </p:nvCxnSpPr>
        <p:spPr>
          <a:xfrm>
            <a:off x="4338125" y="1733425"/>
            <a:ext cx="0" cy="3155100"/>
          </a:xfrm>
          <a:prstGeom prst="straightConnector1">
            <a:avLst/>
          </a:prstGeom>
          <a:noFill/>
          <a:ln cap="flat" cmpd="sng" w="9525">
            <a:solidFill>
              <a:srgbClr val="6491C8"/>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8" name="Shape 478"/>
        <p:cNvGrpSpPr/>
        <p:nvPr/>
      </p:nvGrpSpPr>
      <p:grpSpPr>
        <a:xfrm>
          <a:off x="0" y="0"/>
          <a:ext cx="0" cy="0"/>
          <a:chOff x="0" y="0"/>
          <a:chExt cx="0" cy="0"/>
        </a:xfrm>
      </p:grpSpPr>
      <p:sp>
        <p:nvSpPr>
          <p:cNvPr id="479" name="Google Shape;479;p39"/>
          <p:cNvSpPr txBox="1"/>
          <p:nvPr>
            <p:ph type="title"/>
          </p:nvPr>
        </p:nvSpPr>
        <p:spPr>
          <a:xfrm>
            <a:off x="2019300" y="1960425"/>
            <a:ext cx="5105400" cy="12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a:t>Results</a:t>
            </a:r>
            <a:endParaRPr/>
          </a:p>
        </p:txBody>
      </p:sp>
      <p:sp>
        <p:nvSpPr>
          <p:cNvPr id="480" name="Google Shape;480;p39"/>
          <p:cNvSpPr txBox="1"/>
          <p:nvPr>
            <p:ph idx="2" type="title"/>
          </p:nvPr>
        </p:nvSpPr>
        <p:spPr>
          <a:xfrm>
            <a:off x="2019300" y="914400"/>
            <a:ext cx="5105400" cy="12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zh-TW"/>
              <a:t>03</a:t>
            </a:r>
            <a:endParaRPr/>
          </a:p>
        </p:txBody>
      </p:sp>
      <p:sp>
        <p:nvSpPr>
          <p:cNvPr id="481" name="Google Shape;481;p39"/>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Embeddings from Higashi reflect cell identity information</a:t>
            </a:r>
            <a:endParaRPr/>
          </a:p>
        </p:txBody>
      </p:sp>
      <p:pic>
        <p:nvPicPr>
          <p:cNvPr id="487" name="Google Shape;487;p40"/>
          <p:cNvPicPr preferRelativeResize="0"/>
          <p:nvPr/>
        </p:nvPicPr>
        <p:blipFill>
          <a:blip r:embed="rId3">
            <a:alphaModFix/>
          </a:blip>
          <a:stretch>
            <a:fillRect/>
          </a:stretch>
        </p:blipFill>
        <p:spPr>
          <a:xfrm>
            <a:off x="1305825" y="2518250"/>
            <a:ext cx="6860050" cy="2526300"/>
          </a:xfrm>
          <a:prstGeom prst="rect">
            <a:avLst/>
          </a:prstGeom>
          <a:noFill/>
          <a:ln>
            <a:noFill/>
          </a:ln>
        </p:spPr>
      </p:pic>
      <p:sp>
        <p:nvSpPr>
          <p:cNvPr id="488" name="Google Shape;488;p40"/>
          <p:cNvSpPr txBox="1"/>
          <p:nvPr/>
        </p:nvSpPr>
        <p:spPr>
          <a:xfrm>
            <a:off x="732050" y="878550"/>
            <a:ext cx="68601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Evaluation on public scHi-C datasets</a:t>
            </a:r>
            <a:endParaRPr sz="1200">
              <a:solidFill>
                <a:srgbClr val="666666"/>
              </a:solidFill>
              <a:latin typeface="Verdana"/>
              <a:ea typeface="Verdana"/>
              <a:cs typeface="Verdana"/>
              <a:sym typeface="Verdana"/>
            </a:endParaRPr>
          </a:p>
          <a:p>
            <a:pPr indent="-317500" lvl="1" marL="9144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Logistic regression + Micro-F1 / Macro-F1</a:t>
            </a:r>
            <a:endParaRPr sz="1200">
              <a:solidFill>
                <a:srgbClr val="666666"/>
              </a:solidFill>
              <a:latin typeface="Verdana"/>
              <a:ea typeface="Verdana"/>
              <a:cs typeface="Verdana"/>
              <a:sym typeface="Verdana"/>
            </a:endParaRPr>
          </a:p>
          <a:p>
            <a:pPr indent="-317500" lvl="1" marL="9144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K-means clustering + ARI (adjusted rand index)</a:t>
            </a:r>
            <a:endParaRPr sz="1200">
              <a:solidFill>
                <a:srgbClr val="666666"/>
              </a:solidFill>
              <a:latin typeface="Verdana"/>
              <a:ea typeface="Verdana"/>
              <a:cs typeface="Verdana"/>
              <a:sym typeface="Verdana"/>
            </a:endParaRPr>
          </a:p>
          <a:p>
            <a:pPr indent="-317500" lvl="0" marL="4572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Higashi outperforms existing methods for identifying cell types / cellular states</a:t>
            </a:r>
            <a:endParaRPr sz="1200">
              <a:solidFill>
                <a:srgbClr val="666666"/>
              </a:solidFill>
              <a:latin typeface="Verdana"/>
              <a:ea typeface="Verdana"/>
              <a:cs typeface="Verdana"/>
              <a:sym typeface="Verdana"/>
            </a:endParaRPr>
          </a:p>
          <a:p>
            <a:pPr indent="-317500" lvl="0" marL="4572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Joint modeling of co-assayed signals further improves the performance</a:t>
            </a:r>
            <a:endParaRPr sz="1200">
              <a:solidFill>
                <a:srgbClr val="666666"/>
              </a:solidFill>
              <a:latin typeface="Verdana"/>
              <a:ea typeface="Verdana"/>
              <a:cs typeface="Verdana"/>
              <a:sym typeface="Verdana"/>
            </a:endParaRPr>
          </a:p>
        </p:txBody>
      </p:sp>
      <p:sp>
        <p:nvSpPr>
          <p:cNvPr id="489" name="Google Shape;489;p40"/>
          <p:cNvSpPr txBox="1"/>
          <p:nvPr/>
        </p:nvSpPr>
        <p:spPr>
          <a:xfrm>
            <a:off x="6729500" y="480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zh-TW" sz="1000">
                <a:solidFill>
                  <a:srgbClr val="6491C8"/>
                </a:solidFill>
              </a:rPr>
              <a:t>scHiCluster: Zhou et al., PNAS, 2019</a:t>
            </a:r>
            <a:endParaRPr i="1" sz="1000">
              <a:solidFill>
                <a:srgbClr val="6491C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1"/>
          <p:cNvSpPr txBox="1"/>
          <p:nvPr>
            <p:ph type="title"/>
          </p:nvPr>
        </p:nvSpPr>
        <p:spPr>
          <a:xfrm>
            <a:off x="298800" y="278450"/>
            <a:ext cx="85464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Higashi robustly imputes scHi-C contact maps</a:t>
            </a:r>
            <a:endParaRPr/>
          </a:p>
        </p:txBody>
      </p:sp>
      <p:sp>
        <p:nvSpPr>
          <p:cNvPr id="495" name="Google Shape;495;p41"/>
          <p:cNvSpPr txBox="1"/>
          <p:nvPr/>
        </p:nvSpPr>
        <p:spPr>
          <a:xfrm>
            <a:off x="2176875" y="3585900"/>
            <a:ext cx="5445900" cy="1369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Simulating scHi-C from multiplexed 3D genome imaging data </a:t>
            </a:r>
            <a:endParaRPr sz="1200">
              <a:solidFill>
                <a:srgbClr val="666666"/>
              </a:solidFill>
              <a:latin typeface="Verdana"/>
              <a:ea typeface="Verdana"/>
              <a:cs typeface="Verdana"/>
              <a:sym typeface="Verdana"/>
            </a:endParaRPr>
          </a:p>
          <a:p>
            <a:pPr indent="-317500" lvl="0" marL="4572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Higashi (0 nbr) already outperforms baseline methods</a:t>
            </a:r>
            <a:endParaRPr sz="1200">
              <a:solidFill>
                <a:srgbClr val="666666"/>
              </a:solidFill>
              <a:latin typeface="Verdana"/>
              <a:ea typeface="Verdana"/>
              <a:cs typeface="Verdana"/>
              <a:sym typeface="Verdana"/>
            </a:endParaRPr>
          </a:p>
          <a:p>
            <a:pPr indent="-317500" lvl="0" marL="4572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Higashi (4 nbr) further improves the imputation accuracy</a:t>
            </a:r>
            <a:endParaRPr sz="1200">
              <a:solidFill>
                <a:srgbClr val="666666"/>
              </a:solidFill>
              <a:latin typeface="Verdana"/>
              <a:ea typeface="Verdana"/>
              <a:cs typeface="Verdana"/>
              <a:sym typeface="Verdana"/>
            </a:endParaRPr>
          </a:p>
          <a:p>
            <a:pPr indent="-317500" lvl="0" marL="4572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Similar conclusion with simulation from Su et al. Cell, 2020</a:t>
            </a:r>
            <a:endParaRPr>
              <a:solidFill>
                <a:srgbClr val="666666"/>
              </a:solidFill>
              <a:latin typeface="Montserrat"/>
              <a:ea typeface="Montserrat"/>
              <a:cs typeface="Montserrat"/>
              <a:sym typeface="Montserrat"/>
            </a:endParaRPr>
          </a:p>
        </p:txBody>
      </p:sp>
      <p:pic>
        <p:nvPicPr>
          <p:cNvPr id="496" name="Google Shape;496;p41"/>
          <p:cNvPicPr preferRelativeResize="0"/>
          <p:nvPr/>
        </p:nvPicPr>
        <p:blipFill rotWithShape="1">
          <a:blip r:embed="rId3">
            <a:alphaModFix/>
          </a:blip>
          <a:srcRect b="0" l="4754" r="75021" t="0"/>
          <a:stretch/>
        </p:blipFill>
        <p:spPr>
          <a:xfrm>
            <a:off x="1235425" y="853600"/>
            <a:ext cx="1314125" cy="2813275"/>
          </a:xfrm>
          <a:prstGeom prst="rect">
            <a:avLst/>
          </a:prstGeom>
          <a:noFill/>
          <a:ln>
            <a:noFill/>
          </a:ln>
        </p:spPr>
      </p:pic>
      <p:pic>
        <p:nvPicPr>
          <p:cNvPr id="497" name="Google Shape;497;p41"/>
          <p:cNvPicPr preferRelativeResize="0"/>
          <p:nvPr/>
        </p:nvPicPr>
        <p:blipFill rotWithShape="1">
          <a:blip r:embed="rId3">
            <a:alphaModFix/>
          </a:blip>
          <a:srcRect b="0" l="23919" r="59553" t="0"/>
          <a:stretch/>
        </p:blipFill>
        <p:spPr>
          <a:xfrm>
            <a:off x="2676725" y="853600"/>
            <a:ext cx="1073924" cy="2813275"/>
          </a:xfrm>
          <a:prstGeom prst="rect">
            <a:avLst/>
          </a:prstGeom>
          <a:noFill/>
          <a:ln>
            <a:noFill/>
          </a:ln>
        </p:spPr>
      </p:pic>
      <p:pic>
        <p:nvPicPr>
          <p:cNvPr id="498" name="Google Shape;498;p41"/>
          <p:cNvPicPr preferRelativeResize="0"/>
          <p:nvPr/>
        </p:nvPicPr>
        <p:blipFill rotWithShape="1">
          <a:blip r:embed="rId3">
            <a:alphaModFix/>
          </a:blip>
          <a:srcRect b="23254" l="40017" r="14750" t="0"/>
          <a:stretch/>
        </p:blipFill>
        <p:spPr>
          <a:xfrm>
            <a:off x="3877825" y="873450"/>
            <a:ext cx="2939150" cy="2159050"/>
          </a:xfrm>
          <a:prstGeom prst="rect">
            <a:avLst/>
          </a:prstGeom>
          <a:noFill/>
          <a:ln>
            <a:noFill/>
          </a:ln>
        </p:spPr>
      </p:pic>
      <p:pic>
        <p:nvPicPr>
          <p:cNvPr id="499" name="Google Shape;499;p41"/>
          <p:cNvPicPr preferRelativeResize="0"/>
          <p:nvPr/>
        </p:nvPicPr>
        <p:blipFill rotWithShape="1">
          <a:blip r:embed="rId3">
            <a:alphaModFix/>
          </a:blip>
          <a:srcRect b="23254" l="84861" r="0" t="0"/>
          <a:stretch/>
        </p:blipFill>
        <p:spPr>
          <a:xfrm>
            <a:off x="6816976" y="873450"/>
            <a:ext cx="983676" cy="2159050"/>
          </a:xfrm>
          <a:prstGeom prst="rect">
            <a:avLst/>
          </a:prstGeom>
          <a:noFill/>
          <a:ln>
            <a:noFill/>
          </a:ln>
        </p:spPr>
      </p:pic>
      <p:pic>
        <p:nvPicPr>
          <p:cNvPr id="500" name="Google Shape;500;p41"/>
          <p:cNvPicPr preferRelativeResize="0"/>
          <p:nvPr/>
        </p:nvPicPr>
        <p:blipFill rotWithShape="1">
          <a:blip r:embed="rId3">
            <a:alphaModFix/>
          </a:blip>
          <a:srcRect b="0" l="40543" r="0" t="74539"/>
          <a:stretch/>
        </p:blipFill>
        <p:spPr>
          <a:xfrm>
            <a:off x="3937375" y="2950625"/>
            <a:ext cx="3863276" cy="716250"/>
          </a:xfrm>
          <a:prstGeom prst="rect">
            <a:avLst/>
          </a:prstGeom>
          <a:noFill/>
          <a:ln>
            <a:noFill/>
          </a:ln>
        </p:spPr>
      </p:pic>
      <p:pic>
        <p:nvPicPr>
          <p:cNvPr id="501" name="Google Shape;501;p41"/>
          <p:cNvPicPr preferRelativeResize="0"/>
          <p:nvPr/>
        </p:nvPicPr>
        <p:blipFill rotWithShape="1">
          <a:blip r:embed="rId3">
            <a:alphaModFix/>
          </a:blip>
          <a:srcRect b="0" l="0" r="94158" t="0"/>
          <a:stretch/>
        </p:blipFill>
        <p:spPr>
          <a:xfrm>
            <a:off x="926525" y="853600"/>
            <a:ext cx="379549" cy="2813275"/>
          </a:xfrm>
          <a:prstGeom prst="rect">
            <a:avLst/>
          </a:prstGeom>
          <a:noFill/>
          <a:ln>
            <a:noFill/>
          </a:ln>
        </p:spPr>
      </p:pic>
      <p:sp>
        <p:nvSpPr>
          <p:cNvPr id="502" name="Google Shape;502;p41"/>
          <p:cNvSpPr txBox="1"/>
          <p:nvPr/>
        </p:nvSpPr>
        <p:spPr>
          <a:xfrm>
            <a:off x="7395675" y="3666875"/>
            <a:ext cx="18321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zh-TW" sz="1000">
                <a:solidFill>
                  <a:srgbClr val="6491C8"/>
                </a:solidFill>
                <a:latin typeface="Verdana"/>
                <a:ea typeface="Verdana"/>
                <a:cs typeface="Verdana"/>
                <a:sym typeface="Verdana"/>
              </a:rPr>
              <a:t>Bintu et al. Science, 2018</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2"/>
          <p:cNvSpPr txBox="1"/>
          <p:nvPr>
            <p:ph idx="1" type="body"/>
          </p:nvPr>
        </p:nvSpPr>
        <p:spPr>
          <a:xfrm>
            <a:off x="713250" y="1152475"/>
            <a:ext cx="3231300" cy="12621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zh-TW" sz="1400">
                <a:latin typeface="Verdana"/>
                <a:ea typeface="Verdana"/>
                <a:cs typeface="Verdana"/>
                <a:sym typeface="Verdana"/>
              </a:rPr>
              <a:t>Variability of TAD boundaries:</a:t>
            </a:r>
            <a:endParaRPr>
              <a:solidFill>
                <a:srgbClr val="666666"/>
              </a:solidFill>
              <a:latin typeface="Verdana"/>
              <a:ea typeface="Verdana"/>
              <a:cs typeface="Verdana"/>
              <a:sym typeface="Verdana"/>
            </a:endParaRPr>
          </a:p>
          <a:p>
            <a:pPr indent="-317500" lvl="0" marL="4572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On/off</a:t>
            </a:r>
            <a:endParaRPr sz="1200">
              <a:solidFill>
                <a:srgbClr val="666666"/>
              </a:solidFill>
              <a:latin typeface="Verdana"/>
              <a:ea typeface="Verdana"/>
              <a:cs typeface="Verdana"/>
              <a:sym typeface="Verdana"/>
            </a:endParaRPr>
          </a:p>
          <a:p>
            <a:pPr indent="-317500" lvl="0" marL="4572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Sliding along the genome</a:t>
            </a:r>
            <a:endParaRPr sz="1200">
              <a:solidFill>
                <a:srgbClr val="666666"/>
              </a:solidFill>
              <a:latin typeface="Verdana"/>
              <a:ea typeface="Verdana"/>
              <a:cs typeface="Verdana"/>
              <a:sym typeface="Verdana"/>
            </a:endParaRPr>
          </a:p>
        </p:txBody>
      </p:sp>
      <p:sp>
        <p:nvSpPr>
          <p:cNvPr id="508" name="Google Shape;508;p42"/>
          <p:cNvSpPr txBox="1"/>
          <p:nvPr>
            <p:ph type="title"/>
          </p:nvPr>
        </p:nvSpPr>
        <p:spPr>
          <a:xfrm>
            <a:off x="298800" y="553375"/>
            <a:ext cx="85464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Single cell TAD-like domain boundary identification</a:t>
            </a:r>
            <a:endParaRPr/>
          </a:p>
        </p:txBody>
      </p:sp>
      <p:pic>
        <p:nvPicPr>
          <p:cNvPr id="509" name="Google Shape;509;p42"/>
          <p:cNvPicPr preferRelativeResize="0"/>
          <p:nvPr/>
        </p:nvPicPr>
        <p:blipFill>
          <a:blip r:embed="rId3">
            <a:alphaModFix/>
          </a:blip>
          <a:stretch>
            <a:fillRect/>
          </a:stretch>
        </p:blipFill>
        <p:spPr>
          <a:xfrm>
            <a:off x="4571999" y="1023150"/>
            <a:ext cx="3861776" cy="4027526"/>
          </a:xfrm>
          <a:prstGeom prst="rect">
            <a:avLst/>
          </a:prstGeom>
          <a:noFill/>
          <a:ln>
            <a:noFill/>
          </a:ln>
        </p:spPr>
      </p:pic>
      <p:pic>
        <p:nvPicPr>
          <p:cNvPr id="510" name="Google Shape;510;p42"/>
          <p:cNvPicPr preferRelativeResize="0"/>
          <p:nvPr/>
        </p:nvPicPr>
        <p:blipFill>
          <a:blip r:embed="rId4">
            <a:alphaModFix/>
          </a:blip>
          <a:stretch>
            <a:fillRect/>
          </a:stretch>
        </p:blipFill>
        <p:spPr>
          <a:xfrm>
            <a:off x="713250" y="2571750"/>
            <a:ext cx="3312300" cy="2424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3"/>
          <p:cNvSpPr txBox="1"/>
          <p:nvPr>
            <p:ph idx="1" type="body"/>
          </p:nvPr>
        </p:nvSpPr>
        <p:spPr>
          <a:xfrm>
            <a:off x="713250" y="1152475"/>
            <a:ext cx="5251200" cy="20367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666666"/>
              </a:buClr>
              <a:buSzPts val="1400"/>
              <a:buFont typeface="Montserrat"/>
              <a:buChar char="●"/>
            </a:pPr>
            <a:r>
              <a:rPr lang="zh-TW">
                <a:solidFill>
                  <a:srgbClr val="666666"/>
                </a:solidFill>
                <a:latin typeface="Verdana"/>
                <a:ea typeface="Verdana"/>
                <a:cs typeface="Verdana"/>
                <a:sym typeface="Verdana"/>
              </a:rPr>
              <a:t>Each element corresponds to a single-cell domain boundary</a:t>
            </a:r>
            <a:endParaRPr>
              <a:solidFill>
                <a:srgbClr val="666666"/>
              </a:solidFill>
              <a:latin typeface="Verdana"/>
              <a:ea typeface="Verdana"/>
              <a:cs typeface="Verdana"/>
              <a:sym typeface="Verdana"/>
            </a:endParaRPr>
          </a:p>
          <a:p>
            <a:pPr indent="-317500" lvl="0" marL="457200" marR="0" rtl="0" algn="l">
              <a:lnSpc>
                <a:spcPct val="150000"/>
              </a:lnSpc>
              <a:spcBef>
                <a:spcPts val="0"/>
              </a:spcBef>
              <a:spcAft>
                <a:spcPts val="0"/>
              </a:spcAft>
              <a:buClr>
                <a:srgbClr val="666666"/>
              </a:buClr>
              <a:buSzPts val="1400"/>
              <a:buFont typeface="Montserrat"/>
              <a:buChar char="●"/>
            </a:pPr>
            <a:r>
              <a:rPr lang="zh-TW">
                <a:solidFill>
                  <a:srgbClr val="666666"/>
                </a:solidFill>
                <a:latin typeface="Verdana"/>
                <a:ea typeface="Verdana"/>
                <a:cs typeface="Verdana"/>
                <a:sym typeface="Verdana"/>
              </a:rPr>
              <a:t>TAD boundaries with higher occurrence frequencies</a:t>
            </a:r>
            <a:endParaRPr>
              <a:solidFill>
                <a:srgbClr val="666666"/>
              </a:solidFill>
              <a:latin typeface="Verdana"/>
              <a:ea typeface="Verdana"/>
              <a:cs typeface="Verdana"/>
              <a:sym typeface="Verdana"/>
            </a:endParaRPr>
          </a:p>
          <a:p>
            <a:pPr indent="-317500" lvl="1" marL="9144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Lower single cell insulation scores</a:t>
            </a:r>
            <a:endParaRPr sz="1200">
              <a:solidFill>
                <a:srgbClr val="666666"/>
              </a:solidFill>
              <a:latin typeface="Verdana"/>
              <a:ea typeface="Verdana"/>
              <a:cs typeface="Verdana"/>
              <a:sym typeface="Verdana"/>
            </a:endParaRPr>
          </a:p>
          <a:p>
            <a:pPr indent="-317500" lvl="1" marL="9144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More CTCF peaks</a:t>
            </a:r>
            <a:endParaRPr sz="1200">
              <a:solidFill>
                <a:srgbClr val="666666"/>
              </a:solidFill>
              <a:latin typeface="Verdana"/>
              <a:ea typeface="Verdana"/>
              <a:cs typeface="Verdana"/>
              <a:sym typeface="Verdana"/>
            </a:endParaRPr>
          </a:p>
          <a:p>
            <a:pPr indent="-317500" lvl="1" marL="914400" marR="0" rtl="0" algn="l">
              <a:lnSpc>
                <a:spcPct val="150000"/>
              </a:lnSpc>
              <a:spcBef>
                <a:spcPts val="0"/>
              </a:spcBef>
              <a:spcAft>
                <a:spcPts val="0"/>
              </a:spcAft>
              <a:buClr>
                <a:srgbClr val="666666"/>
              </a:buClr>
              <a:buSzPts val="1400"/>
              <a:buFont typeface="Montserrat"/>
              <a:buChar char="○"/>
            </a:pPr>
            <a:r>
              <a:rPr lang="zh-TW" sz="1200">
                <a:solidFill>
                  <a:srgbClr val="666666"/>
                </a:solidFill>
                <a:latin typeface="Verdana"/>
                <a:ea typeface="Verdana"/>
                <a:cs typeface="Verdana"/>
                <a:sym typeface="Verdana"/>
              </a:rPr>
              <a:t>Higher average CTCF peak intensity</a:t>
            </a:r>
            <a:endParaRPr sz="1200">
              <a:solidFill>
                <a:srgbClr val="666666"/>
              </a:solidFill>
              <a:latin typeface="Verdana"/>
              <a:ea typeface="Verdana"/>
              <a:cs typeface="Verdana"/>
              <a:sym typeface="Verdana"/>
            </a:endParaRPr>
          </a:p>
        </p:txBody>
      </p:sp>
      <p:sp>
        <p:nvSpPr>
          <p:cNvPr id="516" name="Google Shape;516;p4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Properties of the single cell TAD-like boundaries</a:t>
            </a:r>
            <a:endParaRPr/>
          </a:p>
        </p:txBody>
      </p:sp>
      <p:grpSp>
        <p:nvGrpSpPr>
          <p:cNvPr id="517" name="Google Shape;517;p43"/>
          <p:cNvGrpSpPr/>
          <p:nvPr/>
        </p:nvGrpSpPr>
        <p:grpSpPr>
          <a:xfrm>
            <a:off x="1477727" y="3107425"/>
            <a:ext cx="3094275" cy="1856837"/>
            <a:chOff x="912257" y="3204889"/>
            <a:chExt cx="3163557" cy="1938648"/>
          </a:xfrm>
        </p:grpSpPr>
        <p:pic>
          <p:nvPicPr>
            <p:cNvPr id="518" name="Google Shape;518;p43"/>
            <p:cNvPicPr preferRelativeResize="0"/>
            <p:nvPr/>
          </p:nvPicPr>
          <p:blipFill rotWithShape="1">
            <a:blip r:embed="rId3">
              <a:alphaModFix/>
            </a:blip>
            <a:srcRect b="0" l="16149" r="0" t="0"/>
            <a:stretch/>
          </p:blipFill>
          <p:spPr>
            <a:xfrm>
              <a:off x="912257" y="3204889"/>
              <a:ext cx="3163557" cy="1938609"/>
            </a:xfrm>
            <a:prstGeom prst="rect">
              <a:avLst/>
            </a:prstGeom>
            <a:noFill/>
            <a:ln>
              <a:noFill/>
            </a:ln>
          </p:spPr>
        </p:pic>
        <p:sp>
          <p:nvSpPr>
            <p:cNvPr id="519" name="Google Shape;519;p43"/>
            <p:cNvSpPr/>
            <p:nvPr/>
          </p:nvSpPr>
          <p:spPr>
            <a:xfrm>
              <a:off x="912257" y="4977337"/>
              <a:ext cx="1315800" cy="16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0" name="Google Shape;520;p43"/>
          <p:cNvPicPr preferRelativeResize="0"/>
          <p:nvPr/>
        </p:nvPicPr>
        <p:blipFill>
          <a:blip r:embed="rId4">
            <a:alphaModFix/>
          </a:blip>
          <a:stretch>
            <a:fillRect/>
          </a:stretch>
        </p:blipFill>
        <p:spPr>
          <a:xfrm>
            <a:off x="6155948" y="860675"/>
            <a:ext cx="2326985" cy="1856900"/>
          </a:xfrm>
          <a:prstGeom prst="rect">
            <a:avLst/>
          </a:prstGeom>
          <a:noFill/>
          <a:ln>
            <a:noFill/>
          </a:ln>
        </p:spPr>
      </p:pic>
      <p:pic>
        <p:nvPicPr>
          <p:cNvPr id="521" name="Google Shape;521;p43"/>
          <p:cNvPicPr preferRelativeResize="0"/>
          <p:nvPr/>
        </p:nvPicPr>
        <p:blipFill>
          <a:blip r:embed="rId5">
            <a:alphaModFix/>
          </a:blip>
          <a:stretch>
            <a:fillRect/>
          </a:stretch>
        </p:blipFill>
        <p:spPr>
          <a:xfrm>
            <a:off x="5700603" y="2803900"/>
            <a:ext cx="3094260" cy="2339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4"/>
          <p:cNvSpPr txBox="1"/>
          <p:nvPr>
            <p:ph idx="1" type="body"/>
          </p:nvPr>
        </p:nvSpPr>
        <p:spPr>
          <a:xfrm>
            <a:off x="713250" y="1152475"/>
            <a:ext cx="5155800" cy="9633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666666"/>
              </a:buClr>
              <a:buSzPts val="1400"/>
              <a:buFont typeface="Montserrat"/>
              <a:buChar char="●"/>
            </a:pPr>
            <a:r>
              <a:rPr lang="zh-TW">
                <a:solidFill>
                  <a:srgbClr val="666666"/>
                </a:solidFill>
                <a:latin typeface="Verdana"/>
                <a:ea typeface="Verdana"/>
                <a:cs typeface="Verdana"/>
                <a:sym typeface="Verdana"/>
              </a:rPr>
              <a:t>Bulk projection matrix for single cell Hi-C PCA (scA/B)</a:t>
            </a:r>
            <a:endParaRPr>
              <a:solidFill>
                <a:srgbClr val="666666"/>
              </a:solidFill>
              <a:latin typeface="Verdana"/>
              <a:ea typeface="Verdana"/>
              <a:cs typeface="Verdana"/>
              <a:sym typeface="Verdana"/>
            </a:endParaRPr>
          </a:p>
          <a:p>
            <a:pPr indent="-317500" lvl="0" marL="457200" marR="0" rtl="0" algn="l">
              <a:lnSpc>
                <a:spcPct val="150000"/>
              </a:lnSpc>
              <a:spcBef>
                <a:spcPts val="0"/>
              </a:spcBef>
              <a:spcAft>
                <a:spcPts val="0"/>
              </a:spcAft>
              <a:buClr>
                <a:srgbClr val="666666"/>
              </a:buClr>
              <a:buSzPts val="1400"/>
              <a:buFont typeface="Montserrat"/>
              <a:buChar char="●"/>
            </a:pPr>
            <a:r>
              <a:rPr lang="zh-TW">
                <a:solidFill>
                  <a:srgbClr val="666666"/>
                </a:solidFill>
                <a:latin typeface="Verdana"/>
                <a:ea typeface="Verdana"/>
                <a:cs typeface="Verdana"/>
                <a:sym typeface="Verdana"/>
              </a:rPr>
              <a:t>Variability of A/B compartment correlates with the variability of  transcription activity</a:t>
            </a:r>
            <a:endParaRPr>
              <a:solidFill>
                <a:srgbClr val="666666"/>
              </a:solidFill>
              <a:latin typeface="Verdana"/>
              <a:ea typeface="Verdana"/>
              <a:cs typeface="Verdana"/>
              <a:sym typeface="Verdana"/>
            </a:endParaRPr>
          </a:p>
        </p:txBody>
      </p:sp>
      <p:sp>
        <p:nvSpPr>
          <p:cNvPr id="527" name="Google Shape;527;p4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Single cell A/B compartment variability</a:t>
            </a:r>
            <a:endParaRPr/>
          </a:p>
        </p:txBody>
      </p:sp>
      <p:pic>
        <p:nvPicPr>
          <p:cNvPr id="528" name="Google Shape;528;p44"/>
          <p:cNvPicPr preferRelativeResize="0"/>
          <p:nvPr/>
        </p:nvPicPr>
        <p:blipFill>
          <a:blip r:embed="rId3">
            <a:alphaModFix/>
          </a:blip>
          <a:stretch>
            <a:fillRect/>
          </a:stretch>
        </p:blipFill>
        <p:spPr>
          <a:xfrm>
            <a:off x="5869051" y="949650"/>
            <a:ext cx="2690099" cy="3778950"/>
          </a:xfrm>
          <a:prstGeom prst="rect">
            <a:avLst/>
          </a:prstGeom>
          <a:noFill/>
          <a:ln>
            <a:noFill/>
          </a:ln>
        </p:spPr>
      </p:pic>
      <p:pic>
        <p:nvPicPr>
          <p:cNvPr id="529" name="Google Shape;529;p44"/>
          <p:cNvPicPr preferRelativeResize="0"/>
          <p:nvPr/>
        </p:nvPicPr>
        <p:blipFill rotWithShape="1">
          <a:blip r:embed="rId4">
            <a:alphaModFix/>
          </a:blip>
          <a:srcRect b="0" l="0" r="5846" t="0"/>
          <a:stretch/>
        </p:blipFill>
        <p:spPr>
          <a:xfrm>
            <a:off x="761013" y="2339075"/>
            <a:ext cx="4789726" cy="219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27"/>
          <p:cNvSpPr/>
          <p:nvPr/>
        </p:nvSpPr>
        <p:spPr>
          <a:xfrm>
            <a:off x="943400" y="1292325"/>
            <a:ext cx="5699100" cy="296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a:hlinkClick/>
          </p:cNvPr>
          <p:cNvSpPr txBox="1"/>
          <p:nvPr>
            <p:ph idx="4294967295" type="subTitle"/>
          </p:nvPr>
        </p:nvSpPr>
        <p:spPr>
          <a:xfrm>
            <a:off x="973125" y="1606675"/>
            <a:ext cx="1923600" cy="4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zh-TW">
                <a:latin typeface="Montserrat ExtraBold"/>
                <a:ea typeface="Montserrat ExtraBold"/>
                <a:cs typeface="Montserrat ExtraBold"/>
                <a:sym typeface="Montserrat ExtraBold"/>
              </a:rPr>
              <a:t>Introduction</a:t>
            </a:r>
            <a:endParaRPr>
              <a:latin typeface="Montserrat ExtraBold"/>
              <a:ea typeface="Montserrat ExtraBold"/>
              <a:cs typeface="Montserrat ExtraBold"/>
              <a:sym typeface="Montserrat ExtraBold"/>
            </a:endParaRPr>
          </a:p>
        </p:txBody>
      </p:sp>
      <p:sp>
        <p:nvSpPr>
          <p:cNvPr id="374" name="Google Shape;374;p27">
            <a:hlinkClick/>
          </p:cNvPr>
          <p:cNvSpPr txBox="1"/>
          <p:nvPr>
            <p:ph idx="4294967295" type="title"/>
          </p:nvPr>
        </p:nvSpPr>
        <p:spPr>
          <a:xfrm>
            <a:off x="973125" y="1292325"/>
            <a:ext cx="596400" cy="411300"/>
          </a:xfrm>
          <a:prstGeom prst="rect">
            <a:avLst/>
          </a:prstGeom>
          <a:noFill/>
          <a:ln>
            <a:noFill/>
          </a:ln>
        </p:spPr>
        <p:txBody>
          <a:bodyPr anchorCtr="0" anchor="ctr" bIns="91425" lIns="91425" spcFirstLastPara="1" rIns="91425" wrap="square" tIns="118850">
            <a:noAutofit/>
          </a:bodyPr>
          <a:lstStyle/>
          <a:p>
            <a:pPr indent="0" lvl="0" marL="0" rtl="0" algn="ctr">
              <a:lnSpc>
                <a:spcPct val="100000"/>
              </a:lnSpc>
              <a:spcBef>
                <a:spcPts val="0"/>
              </a:spcBef>
              <a:spcAft>
                <a:spcPts val="0"/>
              </a:spcAft>
              <a:buSzPts val="1800"/>
              <a:buNone/>
            </a:pPr>
            <a:r>
              <a:rPr lang="zh-TW">
                <a:solidFill>
                  <a:schemeClr val="accent1"/>
                </a:solidFill>
                <a:latin typeface="Montserrat"/>
                <a:ea typeface="Montserrat"/>
                <a:cs typeface="Montserrat"/>
                <a:sym typeface="Montserrat"/>
              </a:rPr>
              <a:t>01</a:t>
            </a:r>
            <a:endParaRPr>
              <a:solidFill>
                <a:schemeClr val="accent1"/>
              </a:solidFill>
              <a:latin typeface="Montserrat"/>
              <a:ea typeface="Montserrat"/>
              <a:cs typeface="Montserrat"/>
              <a:sym typeface="Montserrat"/>
            </a:endParaRPr>
          </a:p>
        </p:txBody>
      </p:sp>
      <p:sp>
        <p:nvSpPr>
          <p:cNvPr id="375" name="Google Shape;375;p27">
            <a:hlinkClick/>
          </p:cNvPr>
          <p:cNvSpPr txBox="1"/>
          <p:nvPr>
            <p:ph idx="4294967295" type="subTitle"/>
          </p:nvPr>
        </p:nvSpPr>
        <p:spPr>
          <a:xfrm>
            <a:off x="4030600" y="1606675"/>
            <a:ext cx="1923600" cy="4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zh-TW">
                <a:latin typeface="Montserrat ExtraBold"/>
                <a:ea typeface="Montserrat ExtraBold"/>
                <a:cs typeface="Montserrat ExtraBold"/>
                <a:sym typeface="Montserrat ExtraBold"/>
              </a:rPr>
              <a:t>Methods</a:t>
            </a:r>
            <a:endParaRPr>
              <a:latin typeface="Montserrat ExtraBold"/>
              <a:ea typeface="Montserrat ExtraBold"/>
              <a:cs typeface="Montserrat ExtraBold"/>
              <a:sym typeface="Montserrat ExtraBold"/>
            </a:endParaRPr>
          </a:p>
        </p:txBody>
      </p:sp>
      <p:sp>
        <p:nvSpPr>
          <p:cNvPr id="376" name="Google Shape;376;p27">
            <a:hlinkClick/>
          </p:cNvPr>
          <p:cNvSpPr txBox="1"/>
          <p:nvPr>
            <p:ph idx="4294967295" type="title"/>
          </p:nvPr>
        </p:nvSpPr>
        <p:spPr>
          <a:xfrm>
            <a:off x="4030600" y="1292325"/>
            <a:ext cx="686400" cy="411300"/>
          </a:xfrm>
          <a:prstGeom prst="rect">
            <a:avLst/>
          </a:prstGeom>
          <a:noFill/>
          <a:ln>
            <a:noFill/>
          </a:ln>
        </p:spPr>
        <p:txBody>
          <a:bodyPr anchorCtr="0" anchor="ctr" bIns="91425" lIns="91425" spcFirstLastPara="1" rIns="91425" wrap="square" tIns="118850">
            <a:noAutofit/>
          </a:bodyPr>
          <a:lstStyle/>
          <a:p>
            <a:pPr indent="0" lvl="0" marL="0" rtl="0" algn="ctr">
              <a:lnSpc>
                <a:spcPct val="100000"/>
              </a:lnSpc>
              <a:spcBef>
                <a:spcPts val="0"/>
              </a:spcBef>
              <a:spcAft>
                <a:spcPts val="0"/>
              </a:spcAft>
              <a:buSzPts val="1800"/>
              <a:buNone/>
            </a:pPr>
            <a:r>
              <a:rPr lang="zh-TW">
                <a:solidFill>
                  <a:schemeClr val="accent1"/>
                </a:solidFill>
                <a:latin typeface="Montserrat"/>
                <a:ea typeface="Montserrat"/>
                <a:cs typeface="Montserrat"/>
                <a:sym typeface="Montserrat"/>
              </a:rPr>
              <a:t>02</a:t>
            </a:r>
            <a:endParaRPr>
              <a:solidFill>
                <a:schemeClr val="accent1"/>
              </a:solidFill>
              <a:latin typeface="Montserrat"/>
              <a:ea typeface="Montserrat"/>
              <a:cs typeface="Montserrat"/>
              <a:sym typeface="Montserrat"/>
            </a:endParaRPr>
          </a:p>
        </p:txBody>
      </p:sp>
      <p:sp>
        <p:nvSpPr>
          <p:cNvPr id="377" name="Google Shape;377;p27">
            <a:hlinkClick/>
          </p:cNvPr>
          <p:cNvSpPr txBox="1"/>
          <p:nvPr>
            <p:ph idx="4294967295" type="title"/>
          </p:nvPr>
        </p:nvSpPr>
        <p:spPr>
          <a:xfrm>
            <a:off x="973125" y="1292325"/>
            <a:ext cx="596400" cy="411300"/>
          </a:xfrm>
          <a:prstGeom prst="rect">
            <a:avLst/>
          </a:prstGeom>
          <a:noFill/>
          <a:ln>
            <a:noFill/>
          </a:ln>
        </p:spPr>
        <p:txBody>
          <a:bodyPr anchorCtr="0" anchor="ctr" bIns="91425" lIns="91425" spcFirstLastPara="1" rIns="91425" wrap="square" tIns="118850">
            <a:noAutofit/>
          </a:bodyPr>
          <a:lstStyle/>
          <a:p>
            <a:pPr indent="0" lvl="0" marL="0" rtl="0" algn="ctr">
              <a:lnSpc>
                <a:spcPct val="100000"/>
              </a:lnSpc>
              <a:spcBef>
                <a:spcPts val="0"/>
              </a:spcBef>
              <a:spcAft>
                <a:spcPts val="0"/>
              </a:spcAft>
              <a:buSzPts val="1800"/>
              <a:buNone/>
            </a:pPr>
            <a:r>
              <a:rPr lang="zh-TW">
                <a:solidFill>
                  <a:schemeClr val="accent1"/>
                </a:solidFill>
                <a:latin typeface="Montserrat"/>
                <a:ea typeface="Montserrat"/>
                <a:cs typeface="Montserrat"/>
                <a:sym typeface="Montserrat"/>
              </a:rPr>
              <a:t>01</a:t>
            </a:r>
            <a:endParaRPr>
              <a:solidFill>
                <a:schemeClr val="accent1"/>
              </a:solidFill>
              <a:latin typeface="Montserrat"/>
              <a:ea typeface="Montserrat"/>
              <a:cs typeface="Montserrat"/>
              <a:sym typeface="Montserrat"/>
            </a:endParaRPr>
          </a:p>
        </p:txBody>
      </p:sp>
      <p:sp>
        <p:nvSpPr>
          <p:cNvPr id="378" name="Google Shape;378;p27">
            <a:hlinkClick/>
          </p:cNvPr>
          <p:cNvSpPr txBox="1"/>
          <p:nvPr>
            <p:ph idx="4294967295" type="subTitle"/>
          </p:nvPr>
        </p:nvSpPr>
        <p:spPr>
          <a:xfrm>
            <a:off x="973125" y="3147000"/>
            <a:ext cx="1923600" cy="4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zh-TW">
                <a:latin typeface="Montserrat ExtraBold"/>
                <a:ea typeface="Montserrat ExtraBold"/>
                <a:cs typeface="Montserrat ExtraBold"/>
                <a:sym typeface="Montserrat ExtraBold"/>
              </a:rPr>
              <a:t>Results</a:t>
            </a:r>
            <a:endParaRPr>
              <a:latin typeface="Montserrat ExtraBold"/>
              <a:ea typeface="Montserrat ExtraBold"/>
              <a:cs typeface="Montserrat ExtraBold"/>
              <a:sym typeface="Montserrat ExtraBold"/>
            </a:endParaRPr>
          </a:p>
        </p:txBody>
      </p:sp>
      <p:sp>
        <p:nvSpPr>
          <p:cNvPr id="379" name="Google Shape;379;p27">
            <a:hlinkClick/>
          </p:cNvPr>
          <p:cNvSpPr txBox="1"/>
          <p:nvPr>
            <p:ph idx="4294967295" type="title"/>
          </p:nvPr>
        </p:nvSpPr>
        <p:spPr>
          <a:xfrm>
            <a:off x="973125" y="2832650"/>
            <a:ext cx="713400" cy="411300"/>
          </a:xfrm>
          <a:prstGeom prst="rect">
            <a:avLst/>
          </a:prstGeom>
          <a:noFill/>
          <a:ln>
            <a:noFill/>
          </a:ln>
        </p:spPr>
        <p:txBody>
          <a:bodyPr anchorCtr="0" anchor="ctr" bIns="91425" lIns="91425" spcFirstLastPara="1" rIns="91425" wrap="square" tIns="118850">
            <a:noAutofit/>
          </a:bodyPr>
          <a:lstStyle/>
          <a:p>
            <a:pPr indent="0" lvl="0" marL="0" rtl="0" algn="ctr">
              <a:lnSpc>
                <a:spcPct val="100000"/>
              </a:lnSpc>
              <a:spcBef>
                <a:spcPts val="0"/>
              </a:spcBef>
              <a:spcAft>
                <a:spcPts val="0"/>
              </a:spcAft>
              <a:buSzPts val="1800"/>
              <a:buNone/>
            </a:pPr>
            <a:r>
              <a:rPr lang="zh-TW">
                <a:solidFill>
                  <a:schemeClr val="accent1"/>
                </a:solidFill>
                <a:latin typeface="Montserrat"/>
                <a:ea typeface="Montserrat"/>
                <a:cs typeface="Montserrat"/>
                <a:sym typeface="Montserrat"/>
              </a:rPr>
              <a:t>03</a:t>
            </a:r>
            <a:endParaRPr>
              <a:solidFill>
                <a:schemeClr val="accent1"/>
              </a:solidFill>
              <a:latin typeface="Montserrat"/>
              <a:ea typeface="Montserrat"/>
              <a:cs typeface="Montserrat"/>
              <a:sym typeface="Montserrat"/>
            </a:endParaRPr>
          </a:p>
        </p:txBody>
      </p:sp>
      <p:sp>
        <p:nvSpPr>
          <p:cNvPr id="380" name="Google Shape;380;p27">
            <a:hlinkClick/>
          </p:cNvPr>
          <p:cNvSpPr txBox="1"/>
          <p:nvPr>
            <p:ph idx="4294967295" type="title"/>
          </p:nvPr>
        </p:nvSpPr>
        <p:spPr>
          <a:xfrm>
            <a:off x="4030600" y="1292325"/>
            <a:ext cx="686400" cy="411300"/>
          </a:xfrm>
          <a:prstGeom prst="rect">
            <a:avLst/>
          </a:prstGeom>
          <a:noFill/>
          <a:ln>
            <a:noFill/>
          </a:ln>
        </p:spPr>
        <p:txBody>
          <a:bodyPr anchorCtr="0" anchor="ctr" bIns="91425" lIns="91425" spcFirstLastPara="1" rIns="91425" wrap="square" tIns="118850">
            <a:noAutofit/>
          </a:bodyPr>
          <a:lstStyle/>
          <a:p>
            <a:pPr indent="0" lvl="0" marL="0" rtl="0" algn="ctr">
              <a:lnSpc>
                <a:spcPct val="100000"/>
              </a:lnSpc>
              <a:spcBef>
                <a:spcPts val="0"/>
              </a:spcBef>
              <a:spcAft>
                <a:spcPts val="0"/>
              </a:spcAft>
              <a:buSzPts val="1800"/>
              <a:buNone/>
            </a:pPr>
            <a:r>
              <a:rPr lang="zh-TW">
                <a:solidFill>
                  <a:schemeClr val="accent1"/>
                </a:solidFill>
                <a:latin typeface="Montserrat"/>
                <a:ea typeface="Montserrat"/>
                <a:cs typeface="Montserrat"/>
                <a:sym typeface="Montserrat"/>
              </a:rPr>
              <a:t>02</a:t>
            </a:r>
            <a:endParaRPr>
              <a:solidFill>
                <a:schemeClr val="accent1"/>
              </a:solidFill>
              <a:latin typeface="Montserrat"/>
              <a:ea typeface="Montserrat"/>
              <a:cs typeface="Montserrat"/>
              <a:sym typeface="Montserrat"/>
            </a:endParaRPr>
          </a:p>
        </p:txBody>
      </p:sp>
      <p:sp>
        <p:nvSpPr>
          <p:cNvPr id="381" name="Google Shape;381;p27">
            <a:hlinkClick/>
          </p:cNvPr>
          <p:cNvSpPr txBox="1"/>
          <p:nvPr>
            <p:ph idx="4294967295" type="subTitle"/>
          </p:nvPr>
        </p:nvSpPr>
        <p:spPr>
          <a:xfrm>
            <a:off x="4131300" y="3129475"/>
            <a:ext cx="2372400" cy="4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Clr>
                <a:srgbClr val="000000"/>
              </a:buClr>
              <a:buSzPts val="2000"/>
              <a:buFont typeface="Arial"/>
              <a:buNone/>
            </a:pPr>
            <a:r>
              <a:rPr lang="zh-TW">
                <a:latin typeface="Montserrat ExtraBold"/>
                <a:ea typeface="Montserrat ExtraBold"/>
                <a:cs typeface="Montserrat ExtraBold"/>
                <a:sym typeface="Montserrat ExtraBold"/>
              </a:rPr>
              <a:t>Our Reproduction</a:t>
            </a:r>
            <a:endParaRPr>
              <a:latin typeface="Montserrat ExtraBold"/>
              <a:ea typeface="Montserrat ExtraBold"/>
              <a:cs typeface="Montserrat ExtraBold"/>
              <a:sym typeface="Montserrat ExtraBold"/>
            </a:endParaRPr>
          </a:p>
        </p:txBody>
      </p:sp>
      <p:sp>
        <p:nvSpPr>
          <p:cNvPr id="382" name="Google Shape;382;p27">
            <a:hlinkClick/>
          </p:cNvPr>
          <p:cNvSpPr txBox="1"/>
          <p:nvPr>
            <p:ph idx="4294967295" type="title"/>
          </p:nvPr>
        </p:nvSpPr>
        <p:spPr>
          <a:xfrm>
            <a:off x="4131300" y="2815125"/>
            <a:ext cx="713400" cy="411300"/>
          </a:xfrm>
          <a:prstGeom prst="rect">
            <a:avLst/>
          </a:prstGeom>
          <a:noFill/>
          <a:ln>
            <a:noFill/>
          </a:ln>
        </p:spPr>
        <p:txBody>
          <a:bodyPr anchorCtr="0" anchor="ctr" bIns="91425" lIns="91425" spcFirstLastPara="1" rIns="91425" wrap="square" tIns="118850">
            <a:noAutofit/>
          </a:bodyPr>
          <a:lstStyle/>
          <a:p>
            <a:pPr indent="0" lvl="0" marL="0" rtl="0" algn="ctr">
              <a:lnSpc>
                <a:spcPct val="100000"/>
              </a:lnSpc>
              <a:spcBef>
                <a:spcPts val="0"/>
              </a:spcBef>
              <a:spcAft>
                <a:spcPts val="0"/>
              </a:spcAft>
              <a:buSzPts val="1800"/>
              <a:buNone/>
            </a:pPr>
            <a:r>
              <a:rPr lang="zh-TW">
                <a:solidFill>
                  <a:schemeClr val="accent1"/>
                </a:solidFill>
                <a:latin typeface="Montserrat"/>
                <a:ea typeface="Montserrat"/>
                <a:cs typeface="Montserrat"/>
                <a:sym typeface="Montserrat"/>
              </a:rPr>
              <a:t>04</a:t>
            </a:r>
            <a:endParaRPr>
              <a:solidFill>
                <a:schemeClr val="accen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3" name="Shape 533"/>
        <p:cNvGrpSpPr/>
        <p:nvPr/>
      </p:nvGrpSpPr>
      <p:grpSpPr>
        <a:xfrm>
          <a:off x="0" y="0"/>
          <a:ext cx="0" cy="0"/>
          <a:chOff x="0" y="0"/>
          <a:chExt cx="0" cy="0"/>
        </a:xfrm>
      </p:grpSpPr>
      <p:sp>
        <p:nvSpPr>
          <p:cNvPr id="534" name="Google Shape;534;p45"/>
          <p:cNvSpPr txBox="1"/>
          <p:nvPr>
            <p:ph type="title"/>
          </p:nvPr>
        </p:nvSpPr>
        <p:spPr>
          <a:xfrm>
            <a:off x="1560750" y="1964850"/>
            <a:ext cx="6022500" cy="12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a:t>Our </a:t>
            </a:r>
            <a:r>
              <a:rPr lang="zh-TW"/>
              <a:t>Reproduction</a:t>
            </a:r>
            <a:endParaRPr/>
          </a:p>
        </p:txBody>
      </p:sp>
      <p:sp>
        <p:nvSpPr>
          <p:cNvPr id="535" name="Google Shape;535;p45"/>
          <p:cNvSpPr txBox="1"/>
          <p:nvPr>
            <p:ph idx="2" type="title"/>
          </p:nvPr>
        </p:nvSpPr>
        <p:spPr>
          <a:xfrm>
            <a:off x="2019300" y="914400"/>
            <a:ext cx="5105400" cy="12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zh-TW"/>
              <a:t>04</a:t>
            </a:r>
            <a:endParaRPr/>
          </a:p>
        </p:txBody>
      </p:sp>
      <p:sp>
        <p:nvSpPr>
          <p:cNvPr id="536" name="Google Shape;536;p45"/>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6"/>
          <p:cNvSpPr txBox="1"/>
          <p:nvPr/>
        </p:nvSpPr>
        <p:spPr>
          <a:xfrm>
            <a:off x="86950" y="25650"/>
            <a:ext cx="8786700" cy="924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zh-TW" sz="2800">
                <a:solidFill>
                  <a:srgbClr val="283440"/>
                </a:solidFill>
                <a:latin typeface="Comic Sans MS"/>
                <a:ea typeface="Comic Sans MS"/>
                <a:cs typeface="Comic Sans MS"/>
                <a:sym typeface="Comic Sans MS"/>
              </a:rPr>
              <a:t>Environment settings</a:t>
            </a:r>
            <a:endParaRPr b="1" sz="2800">
              <a:solidFill>
                <a:srgbClr val="283440"/>
              </a:solidFill>
              <a:latin typeface="Comic Sans MS"/>
              <a:ea typeface="Comic Sans MS"/>
              <a:cs typeface="Comic Sans MS"/>
              <a:sym typeface="Comic Sans MS"/>
            </a:endParaRPr>
          </a:p>
        </p:txBody>
      </p:sp>
      <p:sp>
        <p:nvSpPr>
          <p:cNvPr id="542" name="Google Shape;542;p46"/>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zh-TW">
                <a:latin typeface="Verdana"/>
                <a:ea typeface="Verdana"/>
                <a:cs typeface="Verdana"/>
                <a:sym typeface="Verdana"/>
              </a:rPr>
              <a:t>We tested several development environments:Win10、 WSL、VM(ubuntu18.04)</a:t>
            </a:r>
            <a:r>
              <a:rPr lang="zh-TW">
                <a:latin typeface="Verdana"/>
                <a:ea typeface="Verdana"/>
                <a:cs typeface="Verdana"/>
                <a:sym typeface="Verdana"/>
              </a:rPr>
              <a:t>:</a:t>
            </a:r>
            <a:endParaRPr>
              <a:latin typeface="Verdana"/>
              <a:ea typeface="Verdana"/>
              <a:cs typeface="Verdana"/>
              <a:sym typeface="Verdana"/>
            </a:endParaRPr>
          </a:p>
          <a:p>
            <a:pPr indent="-304800" lvl="0" marL="457200" rtl="0" algn="l">
              <a:lnSpc>
                <a:spcPct val="150000"/>
              </a:lnSpc>
              <a:spcBef>
                <a:spcPts val="0"/>
              </a:spcBef>
              <a:spcAft>
                <a:spcPts val="0"/>
              </a:spcAft>
              <a:buSzPts val="1200"/>
              <a:buFont typeface="Verdana"/>
              <a:buChar char="●"/>
            </a:pPr>
            <a:r>
              <a:rPr b="1" lang="zh-TW">
                <a:latin typeface="Verdana"/>
                <a:ea typeface="Verdana"/>
                <a:cs typeface="Verdana"/>
                <a:sym typeface="Verdana"/>
              </a:rPr>
              <a:t>Win10</a:t>
            </a:r>
            <a:r>
              <a:rPr lang="zh-TW">
                <a:latin typeface="Verdana"/>
                <a:ea typeface="Verdana"/>
                <a:cs typeface="Verdana"/>
                <a:sym typeface="Verdana"/>
              </a:rPr>
              <a:t>: cython &amp; cooler problem  → need  mingw or visualstudio 🛑</a:t>
            </a:r>
            <a:endParaRPr>
              <a:latin typeface="Verdana"/>
              <a:ea typeface="Verdana"/>
              <a:cs typeface="Verdana"/>
              <a:sym typeface="Verdana"/>
            </a:endParaRPr>
          </a:p>
          <a:p>
            <a:pPr indent="-304800" lvl="0" marL="457200" rtl="0" algn="l">
              <a:lnSpc>
                <a:spcPct val="150000"/>
              </a:lnSpc>
              <a:spcBef>
                <a:spcPts val="0"/>
              </a:spcBef>
              <a:spcAft>
                <a:spcPts val="0"/>
              </a:spcAft>
              <a:buSzPts val="1200"/>
              <a:buFont typeface="Verdana"/>
              <a:buChar char="●"/>
            </a:pPr>
            <a:r>
              <a:rPr b="1" lang="zh-TW">
                <a:latin typeface="Verdana"/>
                <a:ea typeface="Verdana"/>
                <a:cs typeface="Verdana"/>
                <a:sym typeface="Verdana"/>
              </a:rPr>
              <a:t>WSL</a:t>
            </a:r>
            <a:r>
              <a:rPr lang="zh-TW">
                <a:latin typeface="Verdana"/>
                <a:ea typeface="Verdana"/>
                <a:cs typeface="Verdana"/>
                <a:sym typeface="Verdana"/>
              </a:rPr>
              <a:t>: Cuda is difficult to set up. 🛑(15 hour)</a:t>
            </a:r>
            <a:endParaRPr>
              <a:latin typeface="Verdana"/>
              <a:ea typeface="Verdana"/>
              <a:cs typeface="Verdana"/>
              <a:sym typeface="Verdana"/>
            </a:endParaRPr>
          </a:p>
          <a:p>
            <a:pPr indent="-304800" lvl="0" marL="457200" rtl="0" algn="l">
              <a:lnSpc>
                <a:spcPct val="150000"/>
              </a:lnSpc>
              <a:spcBef>
                <a:spcPts val="0"/>
              </a:spcBef>
              <a:spcAft>
                <a:spcPts val="0"/>
              </a:spcAft>
              <a:buSzPts val="1200"/>
              <a:buFont typeface="Verdana"/>
              <a:buChar char="●"/>
            </a:pPr>
            <a:r>
              <a:rPr b="1" lang="zh-TW">
                <a:latin typeface="Verdana"/>
                <a:ea typeface="Verdana"/>
                <a:cs typeface="Verdana"/>
                <a:sym typeface="Verdana"/>
              </a:rPr>
              <a:t>VM(ubuntu18.04)</a:t>
            </a:r>
            <a:r>
              <a:rPr lang="zh-TW">
                <a:latin typeface="Verdana"/>
                <a:ea typeface="Verdana"/>
                <a:cs typeface="Verdana"/>
                <a:sym typeface="Verdana"/>
              </a:rPr>
              <a:t>: CPU is too slow and Our GPU is run out of memory 🛑</a:t>
            </a:r>
            <a:endParaRPr>
              <a:latin typeface="Verdana"/>
              <a:ea typeface="Verdana"/>
              <a:cs typeface="Verdana"/>
              <a:sym typeface="Verdana"/>
            </a:endParaRPr>
          </a:p>
          <a:p>
            <a:pPr indent="-304800" lvl="0" marL="457200" rtl="0" algn="l">
              <a:lnSpc>
                <a:spcPct val="150000"/>
              </a:lnSpc>
              <a:spcBef>
                <a:spcPts val="0"/>
              </a:spcBef>
              <a:spcAft>
                <a:spcPts val="0"/>
              </a:spcAft>
              <a:buSzPts val="1200"/>
              <a:buFont typeface="Verdana"/>
              <a:buChar char="●"/>
            </a:pPr>
            <a:r>
              <a:rPr b="1" lang="zh-TW">
                <a:latin typeface="Verdana"/>
                <a:ea typeface="Verdana"/>
                <a:cs typeface="Verdana"/>
                <a:sym typeface="Verdana"/>
              </a:rPr>
              <a:t>Colab</a:t>
            </a:r>
            <a:r>
              <a:rPr lang="zh-TW">
                <a:latin typeface="Verdana"/>
                <a:ea typeface="Verdana"/>
                <a:cs typeface="Verdana"/>
                <a:sym typeface="Verdana"/>
              </a:rPr>
              <a:t>:  The latest pytorch environment has been installed and Powerful GPU 👍🏻(4 hour)</a:t>
            </a:r>
            <a:endParaRPr>
              <a:latin typeface="Verdana"/>
              <a:ea typeface="Verdana"/>
              <a:cs typeface="Verdana"/>
              <a:sym typeface="Verdana"/>
            </a:endParaRPr>
          </a:p>
        </p:txBody>
      </p:sp>
      <p:pic>
        <p:nvPicPr>
          <p:cNvPr id="543" name="Google Shape;543;p46"/>
          <p:cNvPicPr preferRelativeResize="0"/>
          <p:nvPr/>
        </p:nvPicPr>
        <p:blipFill>
          <a:blip r:embed="rId3">
            <a:alphaModFix/>
          </a:blip>
          <a:stretch>
            <a:fillRect/>
          </a:stretch>
        </p:blipFill>
        <p:spPr>
          <a:xfrm>
            <a:off x="2582225" y="2813775"/>
            <a:ext cx="3625575" cy="2222125"/>
          </a:xfrm>
          <a:prstGeom prst="rect">
            <a:avLst/>
          </a:prstGeom>
          <a:noFill/>
          <a:ln>
            <a:noFill/>
          </a:ln>
        </p:spPr>
      </p:pic>
      <p:sp>
        <p:nvSpPr>
          <p:cNvPr id="544" name="Google Shape;544;p46"/>
          <p:cNvSpPr txBox="1"/>
          <p:nvPr/>
        </p:nvSpPr>
        <p:spPr>
          <a:xfrm>
            <a:off x="6362675" y="3891550"/>
            <a:ext cx="31371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lang="zh-TW" sz="1200">
                <a:solidFill>
                  <a:schemeClr val="accent2"/>
                </a:solidFill>
                <a:latin typeface="Verdana"/>
                <a:ea typeface="Verdana"/>
                <a:cs typeface="Verdana"/>
                <a:sym typeface="Verdana"/>
              </a:rPr>
              <a:t>GPU in colab (random): </a:t>
            </a:r>
            <a:endParaRPr sz="1200">
              <a:solidFill>
                <a:schemeClr val="accent2"/>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1200"/>
              <a:buFont typeface="Arial"/>
              <a:buNone/>
            </a:pPr>
            <a:r>
              <a:rPr lang="zh-TW" sz="1200">
                <a:solidFill>
                  <a:schemeClr val="accent2"/>
                </a:solidFill>
                <a:latin typeface="Verdana"/>
                <a:ea typeface="Verdana"/>
                <a:cs typeface="Verdana"/>
                <a:sym typeface="Verdana"/>
              </a:rPr>
              <a:t>R-80, K80, T4, P100</a:t>
            </a:r>
            <a:endParaRPr sz="1200">
              <a:solidFill>
                <a:schemeClr val="accent2"/>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1200"/>
              <a:buFont typeface="Arial"/>
              <a:buNone/>
            </a:pPr>
            <a:r>
              <a:rPr lang="zh-TW" sz="1200">
                <a:solidFill>
                  <a:schemeClr val="accent2"/>
                </a:solidFill>
                <a:latin typeface="Verdana"/>
                <a:ea typeface="Verdana"/>
                <a:cs typeface="Verdana"/>
                <a:sym typeface="Verdana"/>
              </a:rPr>
              <a:t>What we use:</a:t>
            </a:r>
            <a:endParaRPr sz="1200">
              <a:solidFill>
                <a:schemeClr val="accent2"/>
              </a:solidFill>
              <a:latin typeface="Verdana"/>
              <a:ea typeface="Verdana"/>
              <a:cs typeface="Verdana"/>
              <a:sym typeface="Verdana"/>
            </a:endParaRPr>
          </a:p>
          <a:p>
            <a:pPr indent="0" lvl="0" marL="0" rtl="0" algn="l">
              <a:lnSpc>
                <a:spcPct val="150000"/>
              </a:lnSpc>
              <a:spcBef>
                <a:spcPts val="0"/>
              </a:spcBef>
              <a:spcAft>
                <a:spcPts val="0"/>
              </a:spcAft>
              <a:buClr>
                <a:srgbClr val="000000"/>
              </a:buClr>
              <a:buSzPts val="1200"/>
              <a:buFont typeface="Arial"/>
              <a:buNone/>
            </a:pPr>
            <a:r>
              <a:rPr lang="zh-TW" sz="1200">
                <a:solidFill>
                  <a:schemeClr val="accent2"/>
                </a:solidFill>
                <a:latin typeface="Verdana"/>
                <a:ea typeface="Verdana"/>
                <a:cs typeface="Verdana"/>
                <a:sym typeface="Verdana"/>
              </a:rPr>
              <a:t>P100</a:t>
            </a:r>
            <a:endParaRPr sz="1200">
              <a:solidFill>
                <a:schemeClr val="accent2"/>
              </a:solidFill>
              <a:latin typeface="Verdana"/>
              <a:ea typeface="Verdana"/>
              <a:cs typeface="Verdana"/>
              <a:sym typeface="Verdana"/>
            </a:endParaRPr>
          </a:p>
        </p:txBody>
      </p:sp>
      <p:sp>
        <p:nvSpPr>
          <p:cNvPr id="545" name="Google Shape;545;p46"/>
          <p:cNvSpPr txBox="1"/>
          <p:nvPr/>
        </p:nvSpPr>
        <p:spPr>
          <a:xfrm>
            <a:off x="713250" y="836625"/>
            <a:ext cx="38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latin typeface="Verdana"/>
                <a:ea typeface="Verdana"/>
                <a:cs typeface="Verdana"/>
                <a:sym typeface="Verdana"/>
              </a:rPr>
              <a:t>Platform selection</a:t>
            </a:r>
            <a:endParaRPr b="1">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7"/>
          <p:cNvSpPr txBox="1"/>
          <p:nvPr/>
        </p:nvSpPr>
        <p:spPr>
          <a:xfrm>
            <a:off x="86950" y="25650"/>
            <a:ext cx="8786700" cy="924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zh-TW" sz="2800">
                <a:solidFill>
                  <a:srgbClr val="283440"/>
                </a:solidFill>
                <a:latin typeface="Comic Sans MS"/>
                <a:ea typeface="Comic Sans MS"/>
                <a:cs typeface="Comic Sans MS"/>
                <a:sym typeface="Comic Sans MS"/>
              </a:rPr>
              <a:t>Input data format</a:t>
            </a:r>
            <a:endParaRPr b="1" sz="2800">
              <a:solidFill>
                <a:srgbClr val="283440"/>
              </a:solidFill>
              <a:latin typeface="Comic Sans MS"/>
              <a:ea typeface="Comic Sans MS"/>
              <a:cs typeface="Comic Sans MS"/>
              <a:sym typeface="Comic Sans MS"/>
            </a:endParaRPr>
          </a:p>
        </p:txBody>
      </p:sp>
      <p:sp>
        <p:nvSpPr>
          <p:cNvPr id="551" name="Google Shape;551;p47"/>
          <p:cNvSpPr txBox="1"/>
          <p:nvPr>
            <p:ph idx="1" type="body"/>
          </p:nvPr>
        </p:nvSpPr>
        <p:spPr>
          <a:xfrm>
            <a:off x="968900" y="1285275"/>
            <a:ext cx="70125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Verdana"/>
              <a:buChar char="●"/>
            </a:pPr>
            <a:r>
              <a:rPr b="1" lang="zh-TW">
                <a:latin typeface="Verdana"/>
                <a:ea typeface="Verdana"/>
                <a:cs typeface="Verdana"/>
                <a:sym typeface="Verdana"/>
              </a:rPr>
              <a:t>data.txt: </a:t>
            </a:r>
            <a:r>
              <a:rPr lang="zh-TW">
                <a:latin typeface="Verdana"/>
                <a:ea typeface="Verdana"/>
                <a:cs typeface="Verdana"/>
                <a:sym typeface="Verdana"/>
              </a:rPr>
              <a:t>input data</a:t>
            </a:r>
            <a:endParaRPr b="1">
              <a:latin typeface="Verdana"/>
              <a:ea typeface="Verdana"/>
              <a:cs typeface="Verdana"/>
              <a:sym typeface="Verdana"/>
            </a:endParaRPr>
          </a:p>
          <a:p>
            <a:pPr indent="-304800" lvl="0" marL="457200" marR="0" rtl="0" algn="l">
              <a:lnSpc>
                <a:spcPct val="150000"/>
              </a:lnSpc>
              <a:spcBef>
                <a:spcPts val="0"/>
              </a:spcBef>
              <a:spcAft>
                <a:spcPts val="0"/>
              </a:spcAft>
              <a:buSzPts val="1200"/>
              <a:buFont typeface="Verdana"/>
              <a:buChar char="●"/>
            </a:pPr>
            <a:r>
              <a:rPr b="1" lang="zh-TW">
                <a:latin typeface="Verdana"/>
                <a:ea typeface="Verdana"/>
                <a:cs typeface="Verdana"/>
                <a:sym typeface="Verdana"/>
              </a:rPr>
              <a:t>config_ramani.JSON: </a:t>
            </a:r>
            <a:r>
              <a:rPr lang="zh-TW">
                <a:latin typeface="Verdana"/>
                <a:ea typeface="Verdana"/>
                <a:cs typeface="Verdana"/>
                <a:sym typeface="Verdana"/>
              </a:rPr>
              <a:t>Used to set all the parameters used by all the different tasks (</a:t>
            </a:r>
            <a:r>
              <a:rPr lang="zh-TW" u="sng">
                <a:solidFill>
                  <a:srgbClr val="6491C8"/>
                </a:solidFill>
                <a:latin typeface="Verdana"/>
                <a:ea typeface="Verdana"/>
                <a:cs typeface="Verdana"/>
                <a:sym typeface="Verdana"/>
                <a:hlinkClick r:id="rId3">
                  <a:extLst>
                    <a:ext uri="{A12FA001-AC4F-418D-AE19-62706E023703}">
                      <ahyp:hlinkClr val="tx"/>
                    </a:ext>
                  </a:extLst>
                </a:hlinkClick>
              </a:rPr>
              <a:t>more..</a:t>
            </a:r>
            <a:r>
              <a:rPr lang="zh-TW">
                <a:latin typeface="Verdana"/>
                <a:ea typeface="Verdana"/>
                <a:cs typeface="Verdana"/>
                <a:sym typeface="Verdana"/>
              </a:rPr>
              <a:t>)</a:t>
            </a:r>
            <a:endParaRPr>
              <a:latin typeface="Verdana"/>
              <a:ea typeface="Verdana"/>
              <a:cs typeface="Verdana"/>
              <a:sym typeface="Verdana"/>
            </a:endParaRPr>
          </a:p>
          <a:p>
            <a:pPr indent="-304800" lvl="0" marL="457200" marR="0" rtl="0" algn="l">
              <a:lnSpc>
                <a:spcPct val="150000"/>
              </a:lnSpc>
              <a:spcBef>
                <a:spcPts val="0"/>
              </a:spcBef>
              <a:spcAft>
                <a:spcPts val="0"/>
              </a:spcAft>
              <a:buSzPts val="1200"/>
              <a:buFont typeface="Verdana"/>
              <a:buChar char="●"/>
            </a:pPr>
            <a:r>
              <a:rPr b="1" lang="zh-TW">
                <a:latin typeface="Verdana"/>
                <a:ea typeface="Verdana"/>
                <a:cs typeface="Verdana"/>
                <a:sym typeface="Verdana"/>
              </a:rPr>
              <a:t>label_info.pickle:  </a:t>
            </a:r>
            <a:r>
              <a:rPr lang="zh-TW">
                <a:latin typeface="Verdana"/>
                <a:ea typeface="Verdana"/>
                <a:cs typeface="Verdana"/>
                <a:sym typeface="Verdana"/>
              </a:rPr>
              <a:t>label </a:t>
            </a:r>
            <a:endParaRPr>
              <a:latin typeface="Verdana"/>
              <a:ea typeface="Verdana"/>
              <a:cs typeface="Verdana"/>
              <a:sym typeface="Verdana"/>
            </a:endParaRPr>
          </a:p>
          <a:p>
            <a:pPr indent="-304800" lvl="0" marL="457200" marR="0" rtl="0" algn="l">
              <a:lnSpc>
                <a:spcPct val="150000"/>
              </a:lnSpc>
              <a:spcBef>
                <a:spcPts val="0"/>
              </a:spcBef>
              <a:spcAft>
                <a:spcPts val="0"/>
              </a:spcAft>
              <a:buSzPts val="1200"/>
              <a:buFont typeface="Verdana"/>
              <a:buChar char="●"/>
            </a:pPr>
            <a:r>
              <a:rPr b="1" lang="zh-TW">
                <a:latin typeface="Verdana"/>
                <a:ea typeface="Verdana"/>
                <a:cs typeface="Verdana"/>
                <a:sym typeface="Verdana"/>
              </a:rPr>
              <a:t>hg19.chrom.size</a:t>
            </a:r>
            <a:r>
              <a:rPr b="1" lang="zh-TW">
                <a:latin typeface="Verdana"/>
                <a:ea typeface="Verdana"/>
                <a:cs typeface="Verdana"/>
                <a:sym typeface="Verdana"/>
              </a:rPr>
              <a:t>s.txt:</a:t>
            </a:r>
            <a:r>
              <a:rPr lang="zh-TW">
                <a:latin typeface="Verdana"/>
                <a:ea typeface="Verdana"/>
                <a:cs typeface="Verdana"/>
                <a:sym typeface="Verdana"/>
              </a:rPr>
              <a:t> genome reference file from USCS Genome Browser, will be used to generate bin nodes.</a:t>
            </a:r>
            <a:endParaRPr>
              <a:latin typeface="Verdana"/>
              <a:ea typeface="Verdana"/>
              <a:cs typeface="Verdana"/>
              <a:sym typeface="Verdana"/>
            </a:endParaRPr>
          </a:p>
          <a:p>
            <a:pPr indent="-304800" lvl="0" marL="457200" marR="0" rtl="0" algn="l">
              <a:lnSpc>
                <a:spcPct val="150000"/>
              </a:lnSpc>
              <a:spcBef>
                <a:spcPts val="0"/>
              </a:spcBef>
              <a:spcAft>
                <a:spcPts val="0"/>
              </a:spcAft>
              <a:buSzPts val="1200"/>
              <a:buFont typeface="Verdana"/>
              <a:buChar char="●"/>
            </a:pPr>
            <a:r>
              <a:rPr b="1" lang="zh-TW">
                <a:latin typeface="Verdana"/>
                <a:ea typeface="Verdana"/>
                <a:cs typeface="Verdana"/>
                <a:sym typeface="Verdana"/>
              </a:rPr>
              <a:t>cytoBand_hg19.txt:</a:t>
            </a:r>
            <a:r>
              <a:rPr lang="zh-TW">
                <a:latin typeface="Verdana"/>
                <a:ea typeface="Verdana"/>
                <a:cs typeface="Verdana"/>
                <a:sym typeface="Verdana"/>
              </a:rPr>
              <a:t> cytoband reference file from USCS Genome Browser, will be used to remove centromere regions.</a:t>
            </a:r>
            <a:endParaRPr>
              <a:latin typeface="Verdana"/>
              <a:ea typeface="Verdana"/>
              <a:cs typeface="Verdana"/>
              <a:sym typeface="Verdana"/>
            </a:endParaRPr>
          </a:p>
        </p:txBody>
      </p:sp>
      <p:sp>
        <p:nvSpPr>
          <p:cNvPr id="552" name="Google Shape;552;p47"/>
          <p:cNvSpPr txBox="1"/>
          <p:nvPr/>
        </p:nvSpPr>
        <p:spPr>
          <a:xfrm>
            <a:off x="968900" y="885075"/>
            <a:ext cx="38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latin typeface="Verdana"/>
                <a:ea typeface="Verdana"/>
                <a:cs typeface="Verdana"/>
                <a:sym typeface="Verdana"/>
              </a:rPr>
              <a:t>Files we need </a:t>
            </a:r>
            <a:endParaRPr b="1">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8"/>
          <p:cNvSpPr txBox="1"/>
          <p:nvPr/>
        </p:nvSpPr>
        <p:spPr>
          <a:xfrm>
            <a:off x="290175" y="97375"/>
            <a:ext cx="4980300" cy="924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b="1" lang="zh-TW" sz="2800">
                <a:solidFill>
                  <a:srgbClr val="283440"/>
                </a:solidFill>
                <a:latin typeface="Comic Sans MS"/>
                <a:ea typeface="Comic Sans MS"/>
                <a:cs typeface="Comic Sans MS"/>
                <a:sym typeface="Comic Sans MS"/>
              </a:rPr>
              <a:t>Input data format</a:t>
            </a:r>
            <a:endParaRPr b="1" sz="2800">
              <a:solidFill>
                <a:srgbClr val="283440"/>
              </a:solidFill>
              <a:latin typeface="Comic Sans MS"/>
              <a:ea typeface="Comic Sans MS"/>
              <a:cs typeface="Comic Sans MS"/>
              <a:sym typeface="Comic Sans MS"/>
            </a:endParaRPr>
          </a:p>
        </p:txBody>
      </p:sp>
      <p:sp>
        <p:nvSpPr>
          <p:cNvPr id="558" name="Google Shape;558;p48"/>
          <p:cNvSpPr txBox="1"/>
          <p:nvPr>
            <p:ph idx="1" type="body"/>
          </p:nvPr>
        </p:nvSpPr>
        <p:spPr>
          <a:xfrm>
            <a:off x="676925" y="1086461"/>
            <a:ext cx="5342700" cy="1220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zh-TW">
                <a:latin typeface="Verdana"/>
                <a:ea typeface="Verdana"/>
                <a:cs typeface="Verdana"/>
                <a:sym typeface="Verdana"/>
              </a:rPr>
              <a:t>1.GSM2254215_ML1.validPairs.txt(4.47G)</a:t>
            </a:r>
            <a:endParaRPr>
              <a:latin typeface="Verdana"/>
              <a:ea typeface="Verdana"/>
              <a:cs typeface="Verdana"/>
              <a:sym typeface="Verdana"/>
            </a:endParaRPr>
          </a:p>
          <a:p>
            <a:pPr indent="0" lvl="0" marL="0" marR="0" rtl="0" algn="l">
              <a:lnSpc>
                <a:spcPct val="150000"/>
              </a:lnSpc>
              <a:spcBef>
                <a:spcPts val="0"/>
              </a:spcBef>
              <a:spcAft>
                <a:spcPts val="0"/>
              </a:spcAft>
              <a:buNone/>
            </a:pPr>
            <a:r>
              <a:rPr lang="zh-TW">
                <a:latin typeface="Verdana"/>
                <a:ea typeface="Verdana"/>
                <a:cs typeface="Verdana"/>
                <a:sym typeface="Verdana"/>
              </a:rPr>
              <a:t>2.GSM2254217_ML3.validPai</a:t>
            </a:r>
            <a:r>
              <a:rPr lang="zh-TW">
                <a:latin typeface="Verdana"/>
                <a:ea typeface="Verdana"/>
                <a:cs typeface="Verdana"/>
                <a:sym typeface="Verdana"/>
              </a:rPr>
              <a:t>rs.txt(860MB)</a:t>
            </a:r>
            <a:endParaRPr>
              <a:latin typeface="Verdana"/>
              <a:ea typeface="Verdana"/>
              <a:cs typeface="Verdana"/>
              <a:sym typeface="Verdana"/>
            </a:endParaRPr>
          </a:p>
          <a:p>
            <a:pPr indent="0" lvl="0" marL="0" marR="0" rtl="0" algn="l">
              <a:lnSpc>
                <a:spcPct val="150000"/>
              </a:lnSpc>
              <a:spcBef>
                <a:spcPts val="0"/>
              </a:spcBef>
              <a:spcAft>
                <a:spcPts val="0"/>
              </a:spcAft>
              <a:buNone/>
            </a:pPr>
            <a:r>
              <a:rPr lang="zh-TW">
                <a:latin typeface="Verdana"/>
                <a:ea typeface="Verdana"/>
                <a:cs typeface="Verdana"/>
                <a:sym typeface="Verdana"/>
              </a:rPr>
              <a:t>Part </a:t>
            </a:r>
            <a:r>
              <a:rPr lang="zh-TW">
                <a:latin typeface="Verdana"/>
                <a:ea typeface="Verdana"/>
                <a:cs typeface="Verdana"/>
                <a:sym typeface="Verdana"/>
              </a:rPr>
              <a:t>of the ML1 file 👉🏻</a:t>
            </a:r>
            <a:endParaRPr>
              <a:latin typeface="Verdana"/>
              <a:ea typeface="Verdana"/>
              <a:cs typeface="Verdana"/>
              <a:sym typeface="Verdana"/>
            </a:endParaRPr>
          </a:p>
        </p:txBody>
      </p:sp>
      <p:sp>
        <p:nvSpPr>
          <p:cNvPr id="559" name="Google Shape;559;p48"/>
          <p:cNvSpPr txBox="1"/>
          <p:nvPr/>
        </p:nvSpPr>
        <p:spPr>
          <a:xfrm>
            <a:off x="2300050" y="4804800"/>
            <a:ext cx="409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u="sng">
                <a:solidFill>
                  <a:schemeClr val="hlink"/>
                </a:solidFill>
                <a:hlinkClick r:id="rId3"/>
              </a:rPr>
              <a:t>https://github.com/ma-compbio/Higashi/wiki/Input-Files</a:t>
            </a:r>
            <a:endParaRPr sz="1000">
              <a:solidFill>
                <a:srgbClr val="4A86E8"/>
              </a:solidFill>
            </a:endParaRPr>
          </a:p>
        </p:txBody>
      </p:sp>
      <p:sp>
        <p:nvSpPr>
          <p:cNvPr id="560" name="Google Shape;560;p48"/>
          <p:cNvSpPr txBox="1"/>
          <p:nvPr/>
        </p:nvSpPr>
        <p:spPr>
          <a:xfrm>
            <a:off x="628475" y="2371650"/>
            <a:ext cx="38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accent2"/>
                </a:solidFill>
                <a:latin typeface="Verdana"/>
                <a:ea typeface="Verdana"/>
                <a:cs typeface="Verdana"/>
                <a:sym typeface="Verdana"/>
              </a:rPr>
              <a:t>Data.txt</a:t>
            </a:r>
            <a:endParaRPr b="1">
              <a:solidFill>
                <a:schemeClr val="accent2"/>
              </a:solidFill>
              <a:latin typeface="Verdana"/>
              <a:ea typeface="Verdana"/>
              <a:cs typeface="Verdana"/>
              <a:sym typeface="Verdana"/>
            </a:endParaRPr>
          </a:p>
        </p:txBody>
      </p:sp>
      <p:sp>
        <p:nvSpPr>
          <p:cNvPr id="561" name="Google Shape;561;p48"/>
          <p:cNvSpPr txBox="1"/>
          <p:nvPr>
            <p:ph idx="1" type="body"/>
          </p:nvPr>
        </p:nvSpPr>
        <p:spPr>
          <a:xfrm>
            <a:off x="755050" y="2771850"/>
            <a:ext cx="5644500" cy="747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zh-TW">
                <a:latin typeface="Verdana"/>
                <a:ea typeface="Verdana"/>
                <a:cs typeface="Verdana"/>
                <a:sym typeface="Verdana"/>
              </a:rPr>
              <a:t>Process GSE84920 file to fit "higashi_v1" format</a:t>
            </a:r>
            <a:endParaRPr>
              <a:latin typeface="Verdana"/>
              <a:ea typeface="Verdana"/>
              <a:cs typeface="Verdana"/>
              <a:sym typeface="Verdana"/>
            </a:endParaRPr>
          </a:p>
          <a:p>
            <a:pPr indent="0" lvl="0" marL="0" marR="0" rtl="0" algn="l">
              <a:lnSpc>
                <a:spcPct val="150000"/>
              </a:lnSpc>
              <a:spcBef>
                <a:spcPts val="0"/>
              </a:spcBef>
              <a:spcAft>
                <a:spcPts val="0"/>
              </a:spcAft>
              <a:buNone/>
            </a:pPr>
            <a:r>
              <a:rPr lang="zh-TW">
                <a:latin typeface="Verdana"/>
                <a:ea typeface="Verdana"/>
                <a:cs typeface="Verdana"/>
                <a:sym typeface="Verdana"/>
              </a:rPr>
              <a:t>Data.txt(863MB)</a:t>
            </a:r>
            <a:endParaRPr>
              <a:latin typeface="Verdana"/>
              <a:ea typeface="Verdana"/>
              <a:cs typeface="Verdana"/>
              <a:sym typeface="Verdana"/>
            </a:endParaRPr>
          </a:p>
          <a:p>
            <a:pPr indent="0" lvl="0" marL="0" rtl="0" algn="l">
              <a:lnSpc>
                <a:spcPct val="150000"/>
              </a:lnSpc>
              <a:spcBef>
                <a:spcPts val="0"/>
              </a:spcBef>
              <a:spcAft>
                <a:spcPts val="0"/>
              </a:spcAft>
              <a:buNone/>
            </a:pPr>
            <a:r>
              <a:rPr lang="zh-TW">
                <a:latin typeface="Verdana"/>
                <a:ea typeface="Verdana"/>
                <a:cs typeface="Verdana"/>
                <a:sym typeface="Verdana"/>
              </a:rPr>
              <a:t>Part of the Data.txt file 👉🏻</a:t>
            </a:r>
            <a:endParaRPr>
              <a:latin typeface="Verdana"/>
              <a:ea typeface="Verdana"/>
              <a:cs typeface="Verdana"/>
              <a:sym typeface="Verdana"/>
            </a:endParaRPr>
          </a:p>
          <a:p>
            <a:pPr indent="0" lvl="0" marL="0" marR="0" rtl="0" algn="l">
              <a:lnSpc>
                <a:spcPct val="150000"/>
              </a:lnSpc>
              <a:spcBef>
                <a:spcPts val="0"/>
              </a:spcBef>
              <a:spcAft>
                <a:spcPts val="0"/>
              </a:spcAft>
              <a:buNone/>
            </a:pPr>
            <a:r>
              <a:t/>
            </a:r>
            <a:endParaRPr>
              <a:latin typeface="Verdana"/>
              <a:ea typeface="Verdana"/>
              <a:cs typeface="Verdana"/>
              <a:sym typeface="Verdana"/>
            </a:endParaRPr>
          </a:p>
          <a:p>
            <a:pPr indent="0" lvl="0" marL="0" marR="0" rtl="0" algn="l">
              <a:lnSpc>
                <a:spcPct val="150000"/>
              </a:lnSpc>
              <a:spcBef>
                <a:spcPts val="0"/>
              </a:spcBef>
              <a:spcAft>
                <a:spcPts val="0"/>
              </a:spcAft>
              <a:buSzPts val="1200"/>
              <a:buNone/>
            </a:pPr>
            <a:r>
              <a:t/>
            </a:r>
            <a:endParaRPr>
              <a:latin typeface="Verdana"/>
              <a:ea typeface="Verdana"/>
              <a:cs typeface="Verdana"/>
              <a:sym typeface="Verdana"/>
            </a:endParaRPr>
          </a:p>
        </p:txBody>
      </p:sp>
      <p:sp>
        <p:nvSpPr>
          <p:cNvPr id="562" name="Google Shape;562;p48"/>
          <p:cNvSpPr txBox="1"/>
          <p:nvPr/>
        </p:nvSpPr>
        <p:spPr>
          <a:xfrm>
            <a:off x="628475" y="806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accent2"/>
                </a:solidFill>
                <a:latin typeface="Verdana"/>
                <a:ea typeface="Verdana"/>
                <a:cs typeface="Verdana"/>
                <a:sym typeface="Verdana"/>
              </a:rPr>
              <a:t>GSE84920(NCBI)</a:t>
            </a:r>
            <a:endParaRPr b="1">
              <a:latin typeface="Verdana"/>
              <a:ea typeface="Verdana"/>
              <a:cs typeface="Verdana"/>
              <a:sym typeface="Verdana"/>
            </a:endParaRPr>
          </a:p>
        </p:txBody>
      </p:sp>
      <p:pic>
        <p:nvPicPr>
          <p:cNvPr id="563" name="Google Shape;563;p48"/>
          <p:cNvPicPr preferRelativeResize="0"/>
          <p:nvPr/>
        </p:nvPicPr>
        <p:blipFill rotWithShape="1">
          <a:blip r:embed="rId4">
            <a:alphaModFix/>
          </a:blip>
          <a:srcRect b="92994" l="0" r="0" t="0"/>
          <a:stretch/>
        </p:blipFill>
        <p:spPr>
          <a:xfrm>
            <a:off x="0" y="1925450"/>
            <a:ext cx="9144002" cy="496625"/>
          </a:xfrm>
          <a:prstGeom prst="rect">
            <a:avLst/>
          </a:prstGeom>
          <a:noFill/>
          <a:ln>
            <a:noFill/>
          </a:ln>
        </p:spPr>
      </p:pic>
      <p:pic>
        <p:nvPicPr>
          <p:cNvPr id="564" name="Google Shape;564;p48"/>
          <p:cNvPicPr preferRelativeResize="0"/>
          <p:nvPr/>
        </p:nvPicPr>
        <p:blipFill rotWithShape="1">
          <a:blip r:embed="rId5">
            <a:alphaModFix/>
          </a:blip>
          <a:srcRect b="80776" l="0" r="43550" t="0"/>
          <a:stretch/>
        </p:blipFill>
        <p:spPr>
          <a:xfrm>
            <a:off x="767450" y="3755600"/>
            <a:ext cx="5161651" cy="988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9"/>
          <p:cNvSpPr txBox="1"/>
          <p:nvPr/>
        </p:nvSpPr>
        <p:spPr>
          <a:xfrm>
            <a:off x="290175" y="97375"/>
            <a:ext cx="4980300" cy="924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b="1" lang="zh-TW" sz="2800">
                <a:solidFill>
                  <a:srgbClr val="283440"/>
                </a:solidFill>
                <a:latin typeface="Comic Sans MS"/>
                <a:ea typeface="Comic Sans MS"/>
                <a:cs typeface="Comic Sans MS"/>
                <a:sym typeface="Comic Sans MS"/>
              </a:rPr>
              <a:t>Input data format</a:t>
            </a:r>
            <a:endParaRPr b="1" sz="2800">
              <a:solidFill>
                <a:srgbClr val="283440"/>
              </a:solidFill>
              <a:latin typeface="Comic Sans MS"/>
              <a:ea typeface="Comic Sans MS"/>
              <a:cs typeface="Comic Sans MS"/>
              <a:sym typeface="Comic Sans MS"/>
            </a:endParaRPr>
          </a:p>
        </p:txBody>
      </p:sp>
      <p:sp>
        <p:nvSpPr>
          <p:cNvPr id="570" name="Google Shape;570;p49"/>
          <p:cNvSpPr txBox="1"/>
          <p:nvPr>
            <p:ph idx="1" type="body"/>
          </p:nvPr>
        </p:nvSpPr>
        <p:spPr>
          <a:xfrm>
            <a:off x="676925" y="1086461"/>
            <a:ext cx="5342700" cy="1220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zh-TW">
                <a:latin typeface="Verdana"/>
                <a:ea typeface="Verdana"/>
                <a:cs typeface="Verdana"/>
                <a:sym typeface="Verdana"/>
              </a:rPr>
              <a:t>All customizable parameters are stored in a JSON config file. The path to this JSON config file will be needed when running the program.</a:t>
            </a:r>
            <a:endParaRPr>
              <a:latin typeface="Verdana"/>
              <a:ea typeface="Verdana"/>
              <a:cs typeface="Verdana"/>
              <a:sym typeface="Verdana"/>
            </a:endParaRPr>
          </a:p>
          <a:p>
            <a:pPr indent="0" lvl="0" marL="0" marR="0" rtl="0" algn="l">
              <a:lnSpc>
                <a:spcPct val="150000"/>
              </a:lnSpc>
              <a:spcBef>
                <a:spcPts val="0"/>
              </a:spcBef>
              <a:spcAft>
                <a:spcPts val="0"/>
              </a:spcAft>
              <a:buNone/>
            </a:pPr>
            <a:r>
              <a:rPr lang="zh-TW">
                <a:latin typeface="Verdana"/>
                <a:ea typeface="Verdana"/>
                <a:cs typeface="Verdana"/>
                <a:sym typeface="Verdana"/>
              </a:rPr>
              <a:t>For examples of the configuration JSON file 👉🏻</a:t>
            </a:r>
            <a:endParaRPr>
              <a:latin typeface="Verdana"/>
              <a:ea typeface="Verdana"/>
              <a:cs typeface="Verdana"/>
              <a:sym typeface="Verdana"/>
            </a:endParaRPr>
          </a:p>
          <a:p>
            <a:pPr indent="0" lvl="0" marL="0" marR="0" rtl="0" algn="l">
              <a:lnSpc>
                <a:spcPct val="150000"/>
              </a:lnSpc>
              <a:spcBef>
                <a:spcPts val="0"/>
              </a:spcBef>
              <a:spcAft>
                <a:spcPts val="0"/>
              </a:spcAft>
              <a:buNone/>
            </a:pPr>
            <a:r>
              <a:t/>
            </a:r>
            <a:endParaRPr>
              <a:latin typeface="Verdana"/>
              <a:ea typeface="Verdana"/>
              <a:cs typeface="Verdana"/>
              <a:sym typeface="Verdana"/>
            </a:endParaRPr>
          </a:p>
          <a:p>
            <a:pPr indent="0" lvl="0" marL="0" marR="0" rtl="0" algn="l">
              <a:lnSpc>
                <a:spcPct val="150000"/>
              </a:lnSpc>
              <a:spcBef>
                <a:spcPts val="0"/>
              </a:spcBef>
              <a:spcAft>
                <a:spcPts val="0"/>
              </a:spcAft>
              <a:buClr>
                <a:srgbClr val="000000"/>
              </a:buClr>
              <a:buSzPts val="1200"/>
              <a:buFont typeface="Arial"/>
              <a:buNone/>
            </a:pPr>
            <a:r>
              <a:t/>
            </a:r>
            <a:endParaRPr>
              <a:latin typeface="Verdana"/>
              <a:ea typeface="Verdana"/>
              <a:cs typeface="Verdana"/>
              <a:sym typeface="Verdana"/>
            </a:endParaRPr>
          </a:p>
          <a:p>
            <a:pPr indent="0" lvl="0" marL="0" marR="0" rtl="0" algn="l">
              <a:lnSpc>
                <a:spcPct val="150000"/>
              </a:lnSpc>
              <a:spcBef>
                <a:spcPts val="0"/>
              </a:spcBef>
              <a:spcAft>
                <a:spcPts val="0"/>
              </a:spcAft>
              <a:buSzPts val="1200"/>
              <a:buNone/>
            </a:pPr>
            <a:r>
              <a:t/>
            </a:r>
            <a:endParaRPr>
              <a:latin typeface="Verdana"/>
              <a:ea typeface="Verdana"/>
              <a:cs typeface="Verdana"/>
              <a:sym typeface="Verdana"/>
            </a:endParaRPr>
          </a:p>
        </p:txBody>
      </p:sp>
      <p:pic>
        <p:nvPicPr>
          <p:cNvPr id="571" name="Google Shape;571;p49"/>
          <p:cNvPicPr preferRelativeResize="0"/>
          <p:nvPr/>
        </p:nvPicPr>
        <p:blipFill>
          <a:blip r:embed="rId3">
            <a:alphaModFix/>
          </a:blip>
          <a:stretch>
            <a:fillRect/>
          </a:stretch>
        </p:blipFill>
        <p:spPr>
          <a:xfrm>
            <a:off x="6247150" y="72600"/>
            <a:ext cx="2738205" cy="4998300"/>
          </a:xfrm>
          <a:prstGeom prst="rect">
            <a:avLst/>
          </a:prstGeom>
          <a:noFill/>
          <a:ln>
            <a:noFill/>
          </a:ln>
        </p:spPr>
      </p:pic>
      <p:sp>
        <p:nvSpPr>
          <p:cNvPr id="572" name="Google Shape;572;p49"/>
          <p:cNvSpPr txBox="1"/>
          <p:nvPr/>
        </p:nvSpPr>
        <p:spPr>
          <a:xfrm>
            <a:off x="2300050" y="4804800"/>
            <a:ext cx="409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u="sng">
                <a:solidFill>
                  <a:srgbClr val="4A86E8"/>
                </a:solidFill>
                <a:hlinkClick r:id="rId4">
                  <a:extLst>
                    <a:ext uri="{A12FA001-AC4F-418D-AE19-62706E023703}">
                      <ahyp:hlinkClr val="tx"/>
                    </a:ext>
                  </a:extLst>
                </a:hlinkClick>
              </a:rPr>
              <a:t>Configure the parameters · ma-compbio/Higashi Wiki (github.com)</a:t>
            </a:r>
            <a:endParaRPr sz="1000">
              <a:solidFill>
                <a:srgbClr val="4A86E8"/>
              </a:solidFill>
            </a:endParaRPr>
          </a:p>
        </p:txBody>
      </p:sp>
      <p:sp>
        <p:nvSpPr>
          <p:cNvPr id="573" name="Google Shape;573;p49"/>
          <p:cNvSpPr txBox="1"/>
          <p:nvPr/>
        </p:nvSpPr>
        <p:spPr>
          <a:xfrm>
            <a:off x="628475" y="2371650"/>
            <a:ext cx="381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zh-TW">
                <a:solidFill>
                  <a:schemeClr val="accent2"/>
                </a:solidFill>
                <a:latin typeface="Verdana"/>
                <a:ea typeface="Verdana"/>
                <a:cs typeface="Verdana"/>
                <a:sym typeface="Verdana"/>
              </a:rPr>
              <a:t>Important parameters</a:t>
            </a:r>
            <a:endParaRPr b="1">
              <a:solidFill>
                <a:schemeClr val="accent2"/>
              </a:solidFill>
              <a:latin typeface="Verdana"/>
              <a:ea typeface="Verdana"/>
              <a:cs typeface="Verdana"/>
              <a:sym typeface="Verdana"/>
            </a:endParaRPr>
          </a:p>
        </p:txBody>
      </p:sp>
      <p:sp>
        <p:nvSpPr>
          <p:cNvPr id="574" name="Google Shape;574;p49"/>
          <p:cNvSpPr txBox="1"/>
          <p:nvPr>
            <p:ph idx="1" type="body"/>
          </p:nvPr>
        </p:nvSpPr>
        <p:spPr>
          <a:xfrm>
            <a:off x="506825" y="2771850"/>
            <a:ext cx="5644500" cy="1330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SzPts val="1200"/>
              <a:buFont typeface="Verdana"/>
              <a:buChar char="●"/>
            </a:pPr>
            <a:r>
              <a:rPr b="1" lang="zh-TW">
                <a:latin typeface="Verdana"/>
                <a:ea typeface="Verdana"/>
                <a:cs typeface="Verdana"/>
                <a:sym typeface="Verdana"/>
              </a:rPr>
              <a:t>data_dir: </a:t>
            </a:r>
            <a:r>
              <a:rPr lang="zh-TW">
                <a:latin typeface="Verdana"/>
                <a:ea typeface="Verdana"/>
                <a:cs typeface="Verdana"/>
                <a:sym typeface="Verdana"/>
              </a:rPr>
              <a:t>Path to the folder that store data.txt</a:t>
            </a:r>
            <a:endParaRPr>
              <a:latin typeface="Verdana"/>
              <a:ea typeface="Verdana"/>
              <a:cs typeface="Verdana"/>
              <a:sym typeface="Verdana"/>
            </a:endParaRPr>
          </a:p>
          <a:p>
            <a:pPr indent="-304800" lvl="0" marL="457200" marR="0" rtl="0" algn="l">
              <a:lnSpc>
                <a:spcPct val="150000"/>
              </a:lnSpc>
              <a:spcBef>
                <a:spcPts val="0"/>
              </a:spcBef>
              <a:spcAft>
                <a:spcPts val="0"/>
              </a:spcAft>
              <a:buSzPts val="1200"/>
              <a:buFont typeface="Verdana"/>
              <a:buChar char="●"/>
            </a:pPr>
            <a:r>
              <a:rPr b="1" lang="zh-TW">
                <a:latin typeface="Verdana"/>
                <a:ea typeface="Verdana"/>
                <a:cs typeface="Verdana"/>
                <a:sym typeface="Verdana"/>
              </a:rPr>
              <a:t>genome_reference_path: </a:t>
            </a:r>
            <a:r>
              <a:rPr lang="zh-TW">
                <a:latin typeface="Verdana"/>
                <a:ea typeface="Verdana"/>
                <a:cs typeface="Verdana"/>
                <a:sym typeface="Verdana"/>
              </a:rPr>
              <a:t>Path to the genome reference file</a:t>
            </a:r>
            <a:endParaRPr>
              <a:latin typeface="Verdana"/>
              <a:ea typeface="Verdana"/>
              <a:cs typeface="Verdana"/>
              <a:sym typeface="Verdana"/>
            </a:endParaRPr>
          </a:p>
          <a:p>
            <a:pPr indent="-304800" lvl="0" marL="457200" marR="0" rtl="0" algn="l">
              <a:lnSpc>
                <a:spcPct val="150000"/>
              </a:lnSpc>
              <a:spcBef>
                <a:spcPts val="0"/>
              </a:spcBef>
              <a:spcAft>
                <a:spcPts val="0"/>
              </a:spcAft>
              <a:buSzPts val="1200"/>
              <a:buFont typeface="Verdana"/>
              <a:buChar char="●"/>
            </a:pPr>
            <a:r>
              <a:rPr b="1" lang="zh-TW">
                <a:latin typeface="Verdana"/>
                <a:ea typeface="Verdana"/>
                <a:cs typeface="Verdana"/>
                <a:sym typeface="Verdana"/>
              </a:rPr>
              <a:t>cytoband_path: </a:t>
            </a:r>
            <a:r>
              <a:rPr lang="zh-TW">
                <a:latin typeface="Verdana"/>
                <a:ea typeface="Verdana"/>
                <a:cs typeface="Verdana"/>
                <a:sym typeface="Verdana"/>
              </a:rPr>
              <a:t>Path to the cytoband reference file</a:t>
            </a:r>
            <a:endParaRPr>
              <a:latin typeface="Verdana"/>
              <a:ea typeface="Verdana"/>
              <a:cs typeface="Verdana"/>
              <a:sym typeface="Verdana"/>
            </a:endParaRPr>
          </a:p>
          <a:p>
            <a:pPr indent="0" lvl="0" marL="0" marR="0" rtl="0" algn="l">
              <a:lnSpc>
                <a:spcPct val="150000"/>
              </a:lnSpc>
              <a:spcBef>
                <a:spcPts val="0"/>
              </a:spcBef>
              <a:spcAft>
                <a:spcPts val="0"/>
              </a:spcAft>
              <a:buNone/>
            </a:pPr>
            <a:r>
              <a:t/>
            </a:r>
            <a:endParaRPr>
              <a:latin typeface="Verdana"/>
              <a:ea typeface="Verdana"/>
              <a:cs typeface="Verdana"/>
              <a:sym typeface="Verdana"/>
            </a:endParaRPr>
          </a:p>
          <a:p>
            <a:pPr indent="0" lvl="0" marL="0" marR="0" rtl="0" algn="l">
              <a:lnSpc>
                <a:spcPct val="150000"/>
              </a:lnSpc>
              <a:spcBef>
                <a:spcPts val="0"/>
              </a:spcBef>
              <a:spcAft>
                <a:spcPts val="0"/>
              </a:spcAft>
              <a:buNone/>
            </a:pPr>
            <a:r>
              <a:t/>
            </a:r>
            <a:endParaRPr>
              <a:latin typeface="Verdana"/>
              <a:ea typeface="Verdana"/>
              <a:cs typeface="Verdana"/>
              <a:sym typeface="Verdana"/>
            </a:endParaRPr>
          </a:p>
          <a:p>
            <a:pPr indent="0" lvl="0" marL="0" marR="0" rtl="0" algn="l">
              <a:lnSpc>
                <a:spcPct val="150000"/>
              </a:lnSpc>
              <a:spcBef>
                <a:spcPts val="0"/>
              </a:spcBef>
              <a:spcAft>
                <a:spcPts val="0"/>
              </a:spcAft>
              <a:buSzPts val="1200"/>
              <a:buNone/>
            </a:pPr>
            <a:r>
              <a:t/>
            </a:r>
            <a:endParaRPr>
              <a:latin typeface="Verdana"/>
              <a:ea typeface="Verdana"/>
              <a:cs typeface="Verdana"/>
              <a:sym typeface="Verdana"/>
            </a:endParaRPr>
          </a:p>
        </p:txBody>
      </p:sp>
      <p:sp>
        <p:nvSpPr>
          <p:cNvPr id="575" name="Google Shape;575;p49"/>
          <p:cNvSpPr txBox="1"/>
          <p:nvPr/>
        </p:nvSpPr>
        <p:spPr>
          <a:xfrm>
            <a:off x="628475" y="8065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zh-TW">
                <a:solidFill>
                  <a:schemeClr val="accent2"/>
                </a:solidFill>
                <a:latin typeface="Verdana"/>
                <a:ea typeface="Verdana"/>
                <a:cs typeface="Verdana"/>
                <a:sym typeface="Verdana"/>
              </a:rPr>
              <a:t>Configure the parameters</a:t>
            </a:r>
            <a:endParaRPr b="1">
              <a:solidFill>
                <a:schemeClr val="accent2"/>
              </a:solidFill>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0"/>
          <p:cNvSpPr txBox="1"/>
          <p:nvPr/>
        </p:nvSpPr>
        <p:spPr>
          <a:xfrm>
            <a:off x="86950" y="25650"/>
            <a:ext cx="8786700" cy="924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zh-TW" sz="2800">
                <a:solidFill>
                  <a:srgbClr val="283440"/>
                </a:solidFill>
                <a:latin typeface="Comic Sans MS"/>
                <a:ea typeface="Comic Sans MS"/>
                <a:cs typeface="Comic Sans MS"/>
                <a:sym typeface="Comic Sans MS"/>
              </a:rPr>
              <a:t>Input data format</a:t>
            </a:r>
            <a:endParaRPr b="1" sz="2800">
              <a:solidFill>
                <a:srgbClr val="283440"/>
              </a:solidFill>
              <a:latin typeface="Comic Sans MS"/>
              <a:ea typeface="Comic Sans MS"/>
              <a:cs typeface="Comic Sans MS"/>
              <a:sym typeface="Comic Sans MS"/>
            </a:endParaRPr>
          </a:p>
        </p:txBody>
      </p:sp>
      <p:sp>
        <p:nvSpPr>
          <p:cNvPr id="581" name="Google Shape;581;p50"/>
          <p:cNvSpPr txBox="1"/>
          <p:nvPr>
            <p:ph idx="1" type="body"/>
          </p:nvPr>
        </p:nvSpPr>
        <p:spPr>
          <a:xfrm>
            <a:off x="359300" y="1285275"/>
            <a:ext cx="34758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zh-TW">
                <a:latin typeface="Verdana"/>
                <a:ea typeface="Verdana"/>
                <a:cs typeface="Verdana"/>
                <a:sym typeface="Verdana"/>
              </a:rPr>
              <a:t>As the cost of DNA sequencing falls, and new full genome sequencing technologies emerge, more genome sequences continue to be generated. Reference genomes are typically used as a guide on which new genomes are built, enabling them to be assembled much more quickly and cheaply than the initial Human Genome Project. </a:t>
            </a:r>
            <a:endParaRPr>
              <a:latin typeface="Verdana"/>
              <a:ea typeface="Verdana"/>
              <a:cs typeface="Verdana"/>
              <a:sym typeface="Verdana"/>
            </a:endParaRPr>
          </a:p>
        </p:txBody>
      </p:sp>
      <p:sp>
        <p:nvSpPr>
          <p:cNvPr id="582" name="Google Shape;582;p50"/>
          <p:cNvSpPr txBox="1"/>
          <p:nvPr/>
        </p:nvSpPr>
        <p:spPr>
          <a:xfrm>
            <a:off x="359300" y="885075"/>
            <a:ext cx="36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accent2"/>
                </a:solidFill>
                <a:latin typeface="Verdana"/>
                <a:ea typeface="Verdana"/>
                <a:cs typeface="Verdana"/>
                <a:sym typeface="Verdana"/>
              </a:rPr>
              <a:t>Why</a:t>
            </a:r>
            <a:r>
              <a:rPr b="1" lang="zh-TW">
                <a:solidFill>
                  <a:schemeClr val="accent2"/>
                </a:solidFill>
                <a:latin typeface="Verdana"/>
                <a:ea typeface="Verdana"/>
                <a:cs typeface="Verdana"/>
                <a:sym typeface="Verdana"/>
              </a:rPr>
              <a:t> we need genome reference ? </a:t>
            </a:r>
            <a:endParaRPr b="1">
              <a:solidFill>
                <a:schemeClr val="accent2"/>
              </a:solidFill>
              <a:latin typeface="Verdana"/>
              <a:ea typeface="Verdana"/>
              <a:cs typeface="Verdana"/>
              <a:sym typeface="Verdana"/>
            </a:endParaRPr>
          </a:p>
        </p:txBody>
      </p:sp>
      <p:sp>
        <p:nvSpPr>
          <p:cNvPr id="583" name="Google Shape;583;p50"/>
          <p:cNvSpPr txBox="1"/>
          <p:nvPr/>
        </p:nvSpPr>
        <p:spPr>
          <a:xfrm>
            <a:off x="6222300" y="4804800"/>
            <a:ext cx="292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1000">
                <a:solidFill>
                  <a:srgbClr val="6491C8"/>
                </a:solidFill>
                <a:latin typeface="PT Sans"/>
                <a:ea typeface="PT Sans"/>
                <a:cs typeface="PT Sans"/>
                <a:sym typeface="PT Sans"/>
              </a:rPr>
              <a:t>refer:  </a:t>
            </a:r>
            <a:r>
              <a:rPr i="1" lang="zh-TW" sz="1000" u="sng">
                <a:solidFill>
                  <a:srgbClr val="6491C8"/>
                </a:solidFill>
                <a:hlinkClick r:id="rId3">
                  <a:extLst>
                    <a:ext uri="{A12FA001-AC4F-418D-AE19-62706E023703}">
                      <ahyp:hlinkClr val="tx"/>
                    </a:ext>
                  </a:extLst>
                </a:hlinkClick>
              </a:rPr>
              <a:t>Reference genome - Wikipedia</a:t>
            </a:r>
            <a:endParaRPr i="1" sz="1000">
              <a:solidFill>
                <a:srgbClr val="6491C8"/>
              </a:solidFill>
              <a:latin typeface="PT Sans"/>
              <a:ea typeface="PT Sans"/>
              <a:cs typeface="PT Sans"/>
              <a:sym typeface="PT Sans"/>
            </a:endParaRPr>
          </a:p>
        </p:txBody>
      </p:sp>
      <p:pic>
        <p:nvPicPr>
          <p:cNvPr id="584" name="Google Shape;584;p50"/>
          <p:cNvPicPr preferRelativeResize="0"/>
          <p:nvPr/>
        </p:nvPicPr>
        <p:blipFill>
          <a:blip r:embed="rId4">
            <a:alphaModFix/>
          </a:blip>
          <a:stretch>
            <a:fillRect/>
          </a:stretch>
        </p:blipFill>
        <p:spPr>
          <a:xfrm>
            <a:off x="3911975" y="1556375"/>
            <a:ext cx="1971139" cy="3297025"/>
          </a:xfrm>
          <a:prstGeom prst="rect">
            <a:avLst/>
          </a:prstGeom>
          <a:noFill/>
          <a:ln>
            <a:noFill/>
          </a:ln>
        </p:spPr>
      </p:pic>
      <p:pic>
        <p:nvPicPr>
          <p:cNvPr id="585" name="Google Shape;585;p50"/>
          <p:cNvPicPr preferRelativeResize="0"/>
          <p:nvPr/>
        </p:nvPicPr>
        <p:blipFill>
          <a:blip r:embed="rId5">
            <a:alphaModFix/>
          </a:blip>
          <a:stretch>
            <a:fillRect/>
          </a:stretch>
        </p:blipFill>
        <p:spPr>
          <a:xfrm>
            <a:off x="5960000" y="1556375"/>
            <a:ext cx="3108475" cy="3096693"/>
          </a:xfrm>
          <a:prstGeom prst="rect">
            <a:avLst/>
          </a:prstGeom>
          <a:noFill/>
          <a:ln>
            <a:noFill/>
          </a:ln>
        </p:spPr>
      </p:pic>
      <p:sp>
        <p:nvSpPr>
          <p:cNvPr id="586" name="Google Shape;586;p50"/>
          <p:cNvSpPr txBox="1"/>
          <p:nvPr/>
        </p:nvSpPr>
        <p:spPr>
          <a:xfrm>
            <a:off x="3828950" y="990175"/>
            <a:ext cx="21372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1000">
                <a:solidFill>
                  <a:srgbClr val="6491C8"/>
                </a:solidFill>
                <a:latin typeface="Verdana"/>
                <a:ea typeface="Verdana"/>
                <a:cs typeface="Verdana"/>
                <a:sym typeface="Verdana"/>
              </a:rPr>
              <a:t>hg19.chrom.sizes.txt</a:t>
            </a:r>
            <a:endParaRPr sz="1000">
              <a:solidFill>
                <a:srgbClr val="6491C8"/>
              </a:solidFill>
            </a:endParaRPr>
          </a:p>
        </p:txBody>
      </p:sp>
      <p:sp>
        <p:nvSpPr>
          <p:cNvPr id="587" name="Google Shape;587;p50"/>
          <p:cNvSpPr txBox="1"/>
          <p:nvPr/>
        </p:nvSpPr>
        <p:spPr>
          <a:xfrm>
            <a:off x="6445638" y="990175"/>
            <a:ext cx="21372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1000">
                <a:solidFill>
                  <a:srgbClr val="6491C8"/>
                </a:solidFill>
                <a:latin typeface="Verdana"/>
                <a:ea typeface="Verdana"/>
                <a:cs typeface="Verdana"/>
                <a:sym typeface="Verdana"/>
              </a:rPr>
              <a:t>cytoBand_hg19.txt:</a:t>
            </a:r>
            <a:endParaRPr sz="1000">
              <a:solidFill>
                <a:srgbClr val="6491C8"/>
              </a:solidFill>
            </a:endParaRPr>
          </a:p>
        </p:txBody>
      </p:sp>
      <p:sp>
        <p:nvSpPr>
          <p:cNvPr id="588" name="Google Shape;588;p50"/>
          <p:cNvSpPr txBox="1"/>
          <p:nvPr/>
        </p:nvSpPr>
        <p:spPr>
          <a:xfrm>
            <a:off x="6129550" y="1285275"/>
            <a:ext cx="29217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chemeClr val="accent3"/>
                </a:solidFill>
                <a:latin typeface="Verdana"/>
                <a:ea typeface="Verdana"/>
                <a:cs typeface="Verdana"/>
                <a:sym typeface="Verdana"/>
              </a:rPr>
              <a:t>chr     start        end        stain   band </a:t>
            </a:r>
            <a:endParaRPr sz="1000">
              <a:solidFill>
                <a:schemeClr val="accent3"/>
              </a:solidFill>
            </a:endParaRPr>
          </a:p>
        </p:txBody>
      </p:sp>
      <p:sp>
        <p:nvSpPr>
          <p:cNvPr id="589" name="Google Shape;589;p50"/>
          <p:cNvSpPr txBox="1"/>
          <p:nvPr/>
        </p:nvSpPr>
        <p:spPr>
          <a:xfrm>
            <a:off x="3835100" y="1285275"/>
            <a:ext cx="11022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chemeClr val="accent3"/>
                </a:solidFill>
                <a:latin typeface="Verdana"/>
                <a:ea typeface="Verdana"/>
                <a:cs typeface="Verdana"/>
                <a:sym typeface="Verdana"/>
              </a:rPr>
              <a:t>chr     size </a:t>
            </a:r>
            <a:endParaRPr sz="1000">
              <a:solidFill>
                <a:schemeClr val="accent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1"/>
          <p:cNvSpPr txBox="1"/>
          <p:nvPr/>
        </p:nvSpPr>
        <p:spPr>
          <a:xfrm>
            <a:off x="86950" y="25650"/>
            <a:ext cx="8786700" cy="924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zh-TW" sz="2800">
                <a:solidFill>
                  <a:srgbClr val="283440"/>
                </a:solidFill>
                <a:latin typeface="Comic Sans MS"/>
                <a:ea typeface="Comic Sans MS"/>
                <a:cs typeface="Comic Sans MS"/>
                <a:sym typeface="Comic Sans MS"/>
              </a:rPr>
              <a:t>Data processing</a:t>
            </a:r>
            <a:endParaRPr b="1" sz="2800">
              <a:solidFill>
                <a:srgbClr val="283440"/>
              </a:solidFill>
              <a:latin typeface="Comic Sans MS"/>
              <a:ea typeface="Comic Sans MS"/>
              <a:cs typeface="Comic Sans MS"/>
              <a:sym typeface="Comic Sans MS"/>
            </a:endParaRPr>
          </a:p>
        </p:txBody>
      </p:sp>
      <p:sp>
        <p:nvSpPr>
          <p:cNvPr id="595" name="Google Shape;595;p5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SzPts val="1200"/>
              <a:buFont typeface="Verdana"/>
              <a:buAutoNum type="arabicPeriod"/>
            </a:pPr>
            <a:r>
              <a:rPr lang="zh-TW">
                <a:latin typeface="Verdana"/>
                <a:ea typeface="Verdana"/>
                <a:cs typeface="Verdana"/>
                <a:sym typeface="Verdana"/>
              </a:rPr>
              <a:t>generate a dictionary that'll map genomic bin loci to the node id.</a:t>
            </a:r>
            <a:endParaRPr>
              <a:latin typeface="Verdana"/>
              <a:ea typeface="Verdana"/>
              <a:cs typeface="Verdana"/>
              <a:sym typeface="Verdana"/>
            </a:endParaRPr>
          </a:p>
          <a:p>
            <a:pPr indent="-304800" lvl="0" marL="457200" marR="0" rtl="0" algn="l">
              <a:lnSpc>
                <a:spcPct val="150000"/>
              </a:lnSpc>
              <a:spcBef>
                <a:spcPts val="0"/>
              </a:spcBef>
              <a:spcAft>
                <a:spcPts val="0"/>
              </a:spcAft>
              <a:buSzPts val="1200"/>
              <a:buFont typeface="Verdana"/>
              <a:buAutoNum type="arabicPeriod"/>
            </a:pPr>
            <a:r>
              <a:rPr lang="zh-TW">
                <a:latin typeface="Verdana"/>
                <a:ea typeface="Verdana"/>
                <a:cs typeface="Verdana"/>
                <a:sym typeface="Verdana"/>
              </a:rPr>
              <a:t>extract data from the data.txt and turn that into the format of hyperedges (triplets)</a:t>
            </a:r>
            <a:endParaRPr>
              <a:latin typeface="Verdana"/>
              <a:ea typeface="Verdana"/>
              <a:cs typeface="Verdana"/>
              <a:sym typeface="Verdana"/>
            </a:endParaRPr>
          </a:p>
          <a:p>
            <a:pPr indent="-304800" lvl="0" marL="457200" marR="0" rtl="0" algn="l">
              <a:lnSpc>
                <a:spcPct val="150000"/>
              </a:lnSpc>
              <a:spcBef>
                <a:spcPts val="0"/>
              </a:spcBef>
              <a:spcAft>
                <a:spcPts val="0"/>
              </a:spcAft>
              <a:buSzPts val="1200"/>
              <a:buFont typeface="Verdana"/>
              <a:buAutoNum type="arabicPeriod"/>
            </a:pPr>
            <a:r>
              <a:rPr lang="zh-TW">
                <a:latin typeface="Verdana"/>
                <a:ea typeface="Verdana"/>
                <a:cs typeface="Verdana"/>
                <a:sym typeface="Verdana"/>
              </a:rPr>
              <a:t>create contact maps based on sparse scHi-C for visualization, baseline model, and generate node attributes</a:t>
            </a:r>
            <a:endParaRPr>
              <a:latin typeface="Verdana"/>
              <a:ea typeface="Verdana"/>
              <a:cs typeface="Verdana"/>
              <a:sym typeface="Verdana"/>
            </a:endParaRPr>
          </a:p>
          <a:p>
            <a:pPr indent="0" lvl="0" marL="0" marR="0" rtl="0" algn="l">
              <a:lnSpc>
                <a:spcPct val="150000"/>
              </a:lnSpc>
              <a:spcBef>
                <a:spcPts val="0"/>
              </a:spcBef>
              <a:spcAft>
                <a:spcPts val="0"/>
              </a:spcAft>
              <a:buNone/>
            </a:pPr>
            <a:r>
              <a:t/>
            </a:r>
            <a:endParaRPr>
              <a:latin typeface="Verdana"/>
              <a:ea typeface="Verdana"/>
              <a:cs typeface="Verdana"/>
              <a:sym typeface="Verdana"/>
            </a:endParaRPr>
          </a:p>
          <a:p>
            <a:pPr indent="0" lvl="0" marL="0" marR="0" rtl="0" algn="l">
              <a:lnSpc>
                <a:spcPct val="150000"/>
              </a:lnSpc>
              <a:spcBef>
                <a:spcPts val="0"/>
              </a:spcBef>
              <a:spcAft>
                <a:spcPts val="0"/>
              </a:spcAft>
              <a:buNone/>
            </a:pPr>
            <a:r>
              <a:t/>
            </a:r>
            <a:endParaRPr>
              <a:solidFill>
                <a:srgbClr val="C9D1D9"/>
              </a:solidFill>
              <a:highlight>
                <a:srgbClr val="0D1117"/>
              </a:highlight>
            </a:endParaRPr>
          </a:p>
          <a:p>
            <a:pPr indent="0" lvl="0" marL="457200" marR="0" rtl="0" algn="l">
              <a:lnSpc>
                <a:spcPct val="150000"/>
              </a:lnSpc>
              <a:spcBef>
                <a:spcPts val="0"/>
              </a:spcBef>
              <a:spcAft>
                <a:spcPts val="0"/>
              </a:spcAft>
              <a:buNone/>
            </a:pPr>
            <a:r>
              <a:t/>
            </a:r>
            <a:endParaRPr>
              <a:latin typeface="Verdana"/>
              <a:ea typeface="Verdana"/>
              <a:cs typeface="Verdana"/>
              <a:sym typeface="Verdana"/>
            </a:endParaRPr>
          </a:p>
        </p:txBody>
      </p:sp>
      <p:pic>
        <p:nvPicPr>
          <p:cNvPr id="596" name="Google Shape;596;p51"/>
          <p:cNvPicPr preferRelativeResize="0"/>
          <p:nvPr/>
        </p:nvPicPr>
        <p:blipFill rotWithShape="1">
          <a:blip r:embed="rId3">
            <a:alphaModFix/>
          </a:blip>
          <a:srcRect b="0" l="0" r="65391" t="0"/>
          <a:stretch/>
        </p:blipFill>
        <p:spPr>
          <a:xfrm>
            <a:off x="3070475" y="2435575"/>
            <a:ext cx="3003050" cy="2133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2"/>
          <p:cNvSpPr txBox="1"/>
          <p:nvPr/>
        </p:nvSpPr>
        <p:spPr>
          <a:xfrm>
            <a:off x="86950" y="25650"/>
            <a:ext cx="8786700" cy="924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zh-TW" sz="2800">
                <a:solidFill>
                  <a:srgbClr val="283440"/>
                </a:solidFill>
                <a:latin typeface="Comic Sans MS"/>
                <a:ea typeface="Comic Sans MS"/>
                <a:cs typeface="Comic Sans MS"/>
                <a:sym typeface="Comic Sans MS"/>
              </a:rPr>
              <a:t>Train the Higashi model</a:t>
            </a:r>
            <a:endParaRPr b="1" sz="2800">
              <a:solidFill>
                <a:srgbClr val="283440"/>
              </a:solidFill>
              <a:latin typeface="Comic Sans MS"/>
              <a:ea typeface="Comic Sans MS"/>
              <a:cs typeface="Comic Sans MS"/>
              <a:sym typeface="Comic Sans MS"/>
            </a:endParaRPr>
          </a:p>
        </p:txBody>
      </p:sp>
      <p:sp>
        <p:nvSpPr>
          <p:cNvPr id="602" name="Google Shape;602;p52"/>
          <p:cNvSpPr txBox="1"/>
          <p:nvPr>
            <p:ph idx="1" type="body"/>
          </p:nvPr>
        </p:nvSpPr>
        <p:spPr>
          <a:xfrm>
            <a:off x="713250" y="1152475"/>
            <a:ext cx="8331300" cy="1419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zh-TW">
                <a:latin typeface="Verdana"/>
                <a:ea typeface="Verdana"/>
                <a:cs typeface="Verdana"/>
                <a:sym typeface="Verdana"/>
              </a:rPr>
              <a:t>1. Train Higashi without cell-dependent GNN to force self-attention layers to capture the heterogeneity of chromatin structures.(60 epoch)</a:t>
            </a:r>
            <a:r>
              <a:rPr lang="zh-TW">
                <a:latin typeface="Verdana"/>
                <a:ea typeface="Verdana"/>
                <a:cs typeface="Verdana"/>
                <a:sym typeface="Verdana"/>
              </a:rPr>
              <a:t>(we use 5)</a:t>
            </a:r>
            <a:endParaRPr>
              <a:latin typeface="Verdana"/>
              <a:ea typeface="Verdana"/>
              <a:cs typeface="Verdana"/>
              <a:sym typeface="Verdana"/>
            </a:endParaRPr>
          </a:p>
          <a:p>
            <a:pPr indent="0" lvl="0" marL="0" marR="0" rtl="0" algn="l">
              <a:lnSpc>
                <a:spcPct val="150000"/>
              </a:lnSpc>
              <a:spcBef>
                <a:spcPts val="0"/>
              </a:spcBef>
              <a:spcAft>
                <a:spcPts val="0"/>
              </a:spcAft>
              <a:buNone/>
            </a:pPr>
            <a:r>
              <a:rPr lang="zh-TW">
                <a:latin typeface="Verdana"/>
                <a:ea typeface="Verdana"/>
                <a:cs typeface="Verdana"/>
                <a:sym typeface="Verdana"/>
              </a:rPr>
              <a:t>2. Train Higashi with cell-dependent GNN, but with k=0.(45 epoch)</a:t>
            </a:r>
            <a:endParaRPr>
              <a:latin typeface="Verdana"/>
              <a:ea typeface="Verdana"/>
              <a:cs typeface="Verdana"/>
              <a:sym typeface="Verdana"/>
            </a:endParaRPr>
          </a:p>
          <a:p>
            <a:pPr indent="0" lvl="0" marL="0" marR="0" rtl="0" algn="l">
              <a:lnSpc>
                <a:spcPct val="150000"/>
              </a:lnSpc>
              <a:spcBef>
                <a:spcPts val="0"/>
              </a:spcBef>
              <a:spcAft>
                <a:spcPts val="0"/>
              </a:spcAft>
              <a:buNone/>
            </a:pPr>
            <a:r>
              <a:rPr lang="zh-TW">
                <a:latin typeface="Verdana"/>
                <a:ea typeface="Verdana"/>
                <a:cs typeface="Verdana"/>
                <a:sym typeface="Verdana"/>
              </a:rPr>
              <a:t>3. Train Higashi with cell-dependent GNN, but with k=`neighbor_num` in the config JSON.</a:t>
            </a:r>
            <a:r>
              <a:rPr lang="zh-TW">
                <a:latin typeface="Verdana"/>
                <a:ea typeface="Verdana"/>
                <a:cs typeface="Verdana"/>
                <a:sym typeface="Verdana"/>
              </a:rPr>
              <a:t>(30 epoch)</a:t>
            </a:r>
            <a:endParaRPr>
              <a:latin typeface="Verdana"/>
              <a:ea typeface="Verdana"/>
              <a:cs typeface="Verdana"/>
              <a:sym typeface="Verdana"/>
            </a:endParaRPr>
          </a:p>
          <a:p>
            <a:pPr indent="0" lvl="0" marL="0" marR="0" rtl="0" algn="l">
              <a:lnSpc>
                <a:spcPct val="150000"/>
              </a:lnSpc>
              <a:spcBef>
                <a:spcPts val="0"/>
              </a:spcBef>
              <a:spcAft>
                <a:spcPts val="0"/>
              </a:spcAft>
              <a:buNone/>
            </a:pPr>
            <a:r>
              <a:rPr lang="zh-TW">
                <a:latin typeface="Verdana"/>
                <a:ea typeface="Verdana"/>
                <a:cs typeface="Verdana"/>
                <a:sym typeface="Verdana"/>
              </a:rPr>
              <a:t>									 </a:t>
            </a:r>
            <a:endParaRPr>
              <a:latin typeface="Verdana"/>
              <a:ea typeface="Verdana"/>
              <a:cs typeface="Verdana"/>
              <a:sym typeface="Verdana"/>
            </a:endParaRPr>
          </a:p>
        </p:txBody>
      </p:sp>
      <p:pic>
        <p:nvPicPr>
          <p:cNvPr id="603" name="Google Shape;603;p52"/>
          <p:cNvPicPr preferRelativeResize="0"/>
          <p:nvPr/>
        </p:nvPicPr>
        <p:blipFill rotWithShape="1">
          <a:blip r:embed="rId3">
            <a:alphaModFix/>
          </a:blip>
          <a:srcRect b="55496" l="0" r="0" t="0"/>
          <a:stretch/>
        </p:blipFill>
        <p:spPr>
          <a:xfrm>
            <a:off x="246825" y="2684500"/>
            <a:ext cx="5151750" cy="2324900"/>
          </a:xfrm>
          <a:prstGeom prst="rect">
            <a:avLst/>
          </a:prstGeom>
          <a:noFill/>
          <a:ln>
            <a:noFill/>
          </a:ln>
        </p:spPr>
      </p:pic>
      <p:pic>
        <p:nvPicPr>
          <p:cNvPr id="604" name="Google Shape;604;p52"/>
          <p:cNvPicPr preferRelativeResize="0"/>
          <p:nvPr/>
        </p:nvPicPr>
        <p:blipFill rotWithShape="1">
          <a:blip r:embed="rId4">
            <a:alphaModFix/>
          </a:blip>
          <a:srcRect b="0" l="35178" r="27810" t="0"/>
          <a:stretch/>
        </p:blipFill>
        <p:spPr>
          <a:xfrm>
            <a:off x="5729675" y="2876088"/>
            <a:ext cx="3211575" cy="2133300"/>
          </a:xfrm>
          <a:prstGeom prst="rect">
            <a:avLst/>
          </a:prstGeom>
          <a:noFill/>
          <a:ln>
            <a:noFill/>
          </a:ln>
        </p:spPr>
      </p:pic>
      <p:cxnSp>
        <p:nvCxnSpPr>
          <p:cNvPr id="605" name="Google Shape;605;p52"/>
          <p:cNvCxnSpPr/>
          <p:nvPr/>
        </p:nvCxnSpPr>
        <p:spPr>
          <a:xfrm>
            <a:off x="5805725" y="2249725"/>
            <a:ext cx="0" cy="145200"/>
          </a:xfrm>
          <a:prstGeom prst="straightConnector1">
            <a:avLst/>
          </a:prstGeom>
          <a:noFill/>
          <a:ln cap="flat" cmpd="sng" w="9525">
            <a:solidFill>
              <a:srgbClr val="EA4335"/>
            </a:solidFill>
            <a:prstDash val="solid"/>
            <a:round/>
            <a:headEnd len="med" w="med" type="none"/>
            <a:tailEnd len="med" w="med" type="triangle"/>
          </a:ln>
        </p:spPr>
      </p:cxnSp>
      <p:sp>
        <p:nvSpPr>
          <p:cNvPr id="606" name="Google Shape;606;p52"/>
          <p:cNvSpPr txBox="1"/>
          <p:nvPr>
            <p:ph idx="1" type="body"/>
          </p:nvPr>
        </p:nvSpPr>
        <p:spPr>
          <a:xfrm>
            <a:off x="5326850" y="2249725"/>
            <a:ext cx="1511100" cy="296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TW">
                <a:latin typeface="Verdana"/>
                <a:ea typeface="Verdana"/>
                <a:cs typeface="Verdana"/>
                <a:sym typeface="Verdana"/>
              </a:rPr>
              <a:t>(</a:t>
            </a:r>
            <a:r>
              <a:rPr lang="zh-TW">
                <a:latin typeface="Verdana"/>
                <a:ea typeface="Verdana"/>
                <a:cs typeface="Verdana"/>
                <a:sym typeface="Verdana"/>
              </a:rPr>
              <a:t>we use 5)</a:t>
            </a:r>
            <a:endParaRPr>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3"/>
          <p:cNvSpPr txBox="1"/>
          <p:nvPr/>
        </p:nvSpPr>
        <p:spPr>
          <a:xfrm>
            <a:off x="86950" y="25650"/>
            <a:ext cx="4789800" cy="924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zh-TW" sz="2800">
                <a:solidFill>
                  <a:srgbClr val="283440"/>
                </a:solidFill>
                <a:latin typeface="Comic Sans MS"/>
                <a:ea typeface="Comic Sans MS"/>
                <a:cs typeface="Comic Sans MS"/>
                <a:sym typeface="Comic Sans MS"/>
              </a:rPr>
              <a:t>Our result</a:t>
            </a:r>
            <a:endParaRPr b="1" sz="2800">
              <a:solidFill>
                <a:srgbClr val="283440"/>
              </a:solidFill>
              <a:latin typeface="Comic Sans MS"/>
              <a:ea typeface="Comic Sans MS"/>
              <a:cs typeface="Comic Sans MS"/>
              <a:sym typeface="Comic Sans MS"/>
            </a:endParaRPr>
          </a:p>
        </p:txBody>
      </p:sp>
      <p:pic>
        <p:nvPicPr>
          <p:cNvPr id="612" name="Google Shape;612;p53"/>
          <p:cNvPicPr preferRelativeResize="0"/>
          <p:nvPr/>
        </p:nvPicPr>
        <p:blipFill rotWithShape="1">
          <a:blip r:embed="rId3">
            <a:alphaModFix/>
          </a:blip>
          <a:srcRect b="0" l="0" r="58331" t="0"/>
          <a:stretch/>
        </p:blipFill>
        <p:spPr>
          <a:xfrm>
            <a:off x="86943" y="1691900"/>
            <a:ext cx="2506851" cy="2972600"/>
          </a:xfrm>
          <a:prstGeom prst="rect">
            <a:avLst/>
          </a:prstGeom>
          <a:noFill/>
          <a:ln>
            <a:noFill/>
          </a:ln>
        </p:spPr>
      </p:pic>
      <p:pic>
        <p:nvPicPr>
          <p:cNvPr id="613" name="Google Shape;613;p53"/>
          <p:cNvPicPr preferRelativeResize="0"/>
          <p:nvPr/>
        </p:nvPicPr>
        <p:blipFill rotWithShape="1">
          <a:blip r:embed="rId4">
            <a:alphaModFix/>
          </a:blip>
          <a:srcRect b="9114" l="11537" r="7095" t="7801"/>
          <a:stretch/>
        </p:blipFill>
        <p:spPr>
          <a:xfrm>
            <a:off x="5651275" y="215175"/>
            <a:ext cx="3492724" cy="4840750"/>
          </a:xfrm>
          <a:prstGeom prst="rect">
            <a:avLst/>
          </a:prstGeom>
          <a:noFill/>
          <a:ln>
            <a:noFill/>
          </a:ln>
        </p:spPr>
      </p:pic>
      <p:pic>
        <p:nvPicPr>
          <p:cNvPr id="614" name="Google Shape;614;p53"/>
          <p:cNvPicPr preferRelativeResize="0"/>
          <p:nvPr/>
        </p:nvPicPr>
        <p:blipFill rotWithShape="1">
          <a:blip r:embed="rId3">
            <a:alphaModFix/>
          </a:blip>
          <a:srcRect b="0" l="50857" r="0" t="0"/>
          <a:stretch/>
        </p:blipFill>
        <p:spPr>
          <a:xfrm>
            <a:off x="2593794" y="1691900"/>
            <a:ext cx="2956601" cy="2972600"/>
          </a:xfrm>
          <a:prstGeom prst="rect">
            <a:avLst/>
          </a:prstGeom>
          <a:noFill/>
          <a:ln>
            <a:noFill/>
          </a:ln>
        </p:spPr>
      </p:pic>
      <p:sp>
        <p:nvSpPr>
          <p:cNvPr id="615" name="Google Shape;615;p53"/>
          <p:cNvSpPr txBox="1"/>
          <p:nvPr/>
        </p:nvSpPr>
        <p:spPr>
          <a:xfrm>
            <a:off x="1073225" y="1503175"/>
            <a:ext cx="5343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1200">
                <a:solidFill>
                  <a:srgbClr val="6491C8"/>
                </a:solidFill>
                <a:latin typeface="Verdana"/>
                <a:ea typeface="Verdana"/>
                <a:cs typeface="Verdana"/>
                <a:sym typeface="Verdana"/>
              </a:rPr>
              <a:t>PCA</a:t>
            </a:r>
            <a:endParaRPr b="1"/>
          </a:p>
        </p:txBody>
      </p:sp>
      <p:sp>
        <p:nvSpPr>
          <p:cNvPr id="616" name="Google Shape;616;p53"/>
          <p:cNvSpPr txBox="1"/>
          <p:nvPr/>
        </p:nvSpPr>
        <p:spPr>
          <a:xfrm>
            <a:off x="3405250" y="1503175"/>
            <a:ext cx="7764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1200">
                <a:solidFill>
                  <a:srgbClr val="6491C8"/>
                </a:solidFill>
                <a:latin typeface="Verdana"/>
                <a:ea typeface="Verdana"/>
                <a:cs typeface="Verdana"/>
                <a:sym typeface="Verdana"/>
              </a:rPr>
              <a:t>UMAP</a:t>
            </a:r>
            <a:endParaRPr b="1"/>
          </a:p>
        </p:txBody>
      </p:sp>
      <p:sp>
        <p:nvSpPr>
          <p:cNvPr id="617" name="Google Shape;617;p53"/>
          <p:cNvSpPr txBox="1"/>
          <p:nvPr/>
        </p:nvSpPr>
        <p:spPr>
          <a:xfrm>
            <a:off x="1909200" y="1120675"/>
            <a:ext cx="13821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chemeClr val="accent2"/>
                </a:solidFill>
                <a:latin typeface="Verdana"/>
                <a:ea typeface="Verdana"/>
                <a:cs typeface="Verdana"/>
                <a:sym typeface="Verdana"/>
              </a:rPr>
              <a:t>embedding</a:t>
            </a:r>
            <a:endParaRPr b="1">
              <a:solidFill>
                <a:schemeClr val="accent2"/>
              </a:solidFill>
              <a:latin typeface="Verdana"/>
              <a:ea typeface="Verdana"/>
              <a:cs typeface="Verdana"/>
              <a:sym typeface="Verdana"/>
            </a:endParaRPr>
          </a:p>
        </p:txBody>
      </p:sp>
      <p:sp>
        <p:nvSpPr>
          <p:cNvPr id="618" name="Google Shape;618;p53"/>
          <p:cNvSpPr txBox="1"/>
          <p:nvPr/>
        </p:nvSpPr>
        <p:spPr>
          <a:xfrm>
            <a:off x="6706575" y="-49875"/>
            <a:ext cx="13821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latin typeface="Verdana"/>
                <a:ea typeface="Verdana"/>
                <a:cs typeface="Verdana"/>
                <a:sym typeface="Verdana"/>
              </a:rPr>
              <a:t>Imputation</a:t>
            </a:r>
            <a:endParaRPr b="1">
              <a:solidFill>
                <a:schemeClr val="accent2"/>
              </a:solidFill>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4"/>
          <p:cNvSpPr txBox="1"/>
          <p:nvPr/>
        </p:nvSpPr>
        <p:spPr>
          <a:xfrm>
            <a:off x="86950" y="25650"/>
            <a:ext cx="8786700" cy="924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zh-TW" sz="2800">
                <a:solidFill>
                  <a:srgbClr val="283440"/>
                </a:solidFill>
                <a:latin typeface="Comic Sans MS"/>
                <a:ea typeface="Comic Sans MS"/>
                <a:cs typeface="Comic Sans MS"/>
                <a:sym typeface="Comic Sans MS"/>
              </a:rPr>
              <a:t>Our target: </a:t>
            </a:r>
            <a:r>
              <a:rPr b="1" lang="zh-TW" sz="2800">
                <a:solidFill>
                  <a:srgbClr val="283440"/>
                </a:solidFill>
                <a:latin typeface="Comic Sans MS"/>
                <a:ea typeface="Comic Sans MS"/>
                <a:cs typeface="Comic Sans MS"/>
                <a:sym typeface="Comic Sans MS"/>
              </a:rPr>
              <a:t>Higashi robustly imputes scHi-C contact maps</a:t>
            </a:r>
            <a:endParaRPr b="1" sz="2800">
              <a:solidFill>
                <a:srgbClr val="283440"/>
              </a:solidFill>
              <a:latin typeface="Comic Sans MS"/>
              <a:ea typeface="Comic Sans MS"/>
              <a:cs typeface="Comic Sans MS"/>
              <a:sym typeface="Comic Sans MS"/>
            </a:endParaRPr>
          </a:p>
        </p:txBody>
      </p:sp>
      <p:sp>
        <p:nvSpPr>
          <p:cNvPr id="624" name="Google Shape;624;p54"/>
          <p:cNvSpPr txBox="1"/>
          <p:nvPr/>
        </p:nvSpPr>
        <p:spPr>
          <a:xfrm>
            <a:off x="5066275" y="4881000"/>
            <a:ext cx="457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7F7F7F"/>
                </a:solidFill>
              </a:rPr>
              <a:t>擷取至: </a:t>
            </a:r>
            <a:r>
              <a:rPr lang="zh-TW" sz="1000" u="sng">
                <a:solidFill>
                  <a:srgbClr val="6491C8"/>
                </a:solidFill>
                <a:hlinkClick r:id="rId3">
                  <a:extLst>
                    <a:ext uri="{A12FA001-AC4F-418D-AE19-62706E023703}">
                      <ahyp:hlinkClr val="tx"/>
                    </a:ext>
                  </a:extLst>
                </a:hlinkClick>
              </a:rPr>
              <a:t>Multiscale and integrative single-cell Hi-C analysis - YouTube</a:t>
            </a:r>
            <a:endParaRPr b="1" sz="1000">
              <a:solidFill>
                <a:srgbClr val="6491C8"/>
              </a:solidFill>
            </a:endParaRPr>
          </a:p>
        </p:txBody>
      </p:sp>
      <p:pic>
        <p:nvPicPr>
          <p:cNvPr id="625" name="Google Shape;625;p54"/>
          <p:cNvPicPr preferRelativeResize="0"/>
          <p:nvPr/>
        </p:nvPicPr>
        <p:blipFill rotWithShape="1">
          <a:blip r:embed="rId4">
            <a:alphaModFix/>
          </a:blip>
          <a:srcRect b="0" l="23919" r="59553" t="0"/>
          <a:stretch/>
        </p:blipFill>
        <p:spPr>
          <a:xfrm>
            <a:off x="1539200" y="993713"/>
            <a:ext cx="1271289" cy="3156074"/>
          </a:xfrm>
          <a:prstGeom prst="rect">
            <a:avLst/>
          </a:prstGeom>
          <a:noFill/>
          <a:ln>
            <a:noFill/>
          </a:ln>
        </p:spPr>
      </p:pic>
      <p:pic>
        <p:nvPicPr>
          <p:cNvPr id="626" name="Google Shape;626;p54"/>
          <p:cNvPicPr preferRelativeResize="0"/>
          <p:nvPr/>
        </p:nvPicPr>
        <p:blipFill rotWithShape="1">
          <a:blip r:embed="rId4">
            <a:alphaModFix/>
          </a:blip>
          <a:srcRect b="23254" l="40017" r="14750" t="0"/>
          <a:stretch/>
        </p:blipFill>
        <p:spPr>
          <a:xfrm>
            <a:off x="2961038" y="1015981"/>
            <a:ext cx="3479306" cy="2422132"/>
          </a:xfrm>
          <a:prstGeom prst="rect">
            <a:avLst/>
          </a:prstGeom>
          <a:noFill/>
          <a:ln>
            <a:noFill/>
          </a:ln>
        </p:spPr>
      </p:pic>
      <p:pic>
        <p:nvPicPr>
          <p:cNvPr id="627" name="Google Shape;627;p54"/>
          <p:cNvPicPr preferRelativeResize="0"/>
          <p:nvPr/>
        </p:nvPicPr>
        <p:blipFill rotWithShape="1">
          <a:blip r:embed="rId4">
            <a:alphaModFix/>
          </a:blip>
          <a:srcRect b="23254" l="84861" r="0" t="0"/>
          <a:stretch/>
        </p:blipFill>
        <p:spPr>
          <a:xfrm>
            <a:off x="6440344" y="1015981"/>
            <a:ext cx="1164455" cy="2422132"/>
          </a:xfrm>
          <a:prstGeom prst="rect">
            <a:avLst/>
          </a:prstGeom>
          <a:noFill/>
          <a:ln>
            <a:noFill/>
          </a:ln>
        </p:spPr>
      </p:pic>
      <p:pic>
        <p:nvPicPr>
          <p:cNvPr id="628" name="Google Shape;628;p54"/>
          <p:cNvPicPr preferRelativeResize="0"/>
          <p:nvPr/>
        </p:nvPicPr>
        <p:blipFill rotWithShape="1">
          <a:blip r:embed="rId4">
            <a:alphaModFix/>
          </a:blip>
          <a:srcRect b="0" l="40543" r="0" t="74539"/>
          <a:stretch/>
        </p:blipFill>
        <p:spPr>
          <a:xfrm>
            <a:off x="3031531" y="3346261"/>
            <a:ext cx="4573268" cy="803526"/>
          </a:xfrm>
          <a:prstGeom prst="rect">
            <a:avLst/>
          </a:prstGeom>
          <a:noFill/>
          <a:ln>
            <a:noFill/>
          </a:ln>
        </p:spPr>
      </p:pic>
      <p:sp>
        <p:nvSpPr>
          <p:cNvPr id="629" name="Google Shape;629;p54"/>
          <p:cNvSpPr/>
          <p:nvPr/>
        </p:nvSpPr>
        <p:spPr>
          <a:xfrm>
            <a:off x="3153825" y="1008950"/>
            <a:ext cx="776100" cy="18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6" name="Shape 386"/>
        <p:cNvGrpSpPr/>
        <p:nvPr/>
      </p:nvGrpSpPr>
      <p:grpSpPr>
        <a:xfrm>
          <a:off x="0" y="0"/>
          <a:ext cx="0" cy="0"/>
          <a:chOff x="0" y="0"/>
          <a:chExt cx="0" cy="0"/>
        </a:xfrm>
      </p:grpSpPr>
      <p:sp>
        <p:nvSpPr>
          <p:cNvPr id="387" name="Google Shape;387;p28"/>
          <p:cNvSpPr txBox="1"/>
          <p:nvPr>
            <p:ph type="title"/>
          </p:nvPr>
        </p:nvSpPr>
        <p:spPr>
          <a:xfrm>
            <a:off x="2019300" y="1960425"/>
            <a:ext cx="5105400" cy="12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a:t>Introduction</a:t>
            </a:r>
            <a:endParaRPr/>
          </a:p>
        </p:txBody>
      </p:sp>
      <p:sp>
        <p:nvSpPr>
          <p:cNvPr id="388" name="Google Shape;388;p28"/>
          <p:cNvSpPr txBox="1"/>
          <p:nvPr>
            <p:ph idx="2" type="title"/>
          </p:nvPr>
        </p:nvSpPr>
        <p:spPr>
          <a:xfrm>
            <a:off x="2019300" y="914400"/>
            <a:ext cx="5105400" cy="12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zh-TW"/>
              <a:t>01</a:t>
            </a:r>
            <a:endParaRPr/>
          </a:p>
        </p:txBody>
      </p:sp>
      <p:sp>
        <p:nvSpPr>
          <p:cNvPr id="389" name="Google Shape;389;p28"/>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5"/>
          <p:cNvSpPr txBox="1"/>
          <p:nvPr>
            <p:ph idx="4294967295" type="title"/>
          </p:nvPr>
        </p:nvSpPr>
        <p:spPr>
          <a:xfrm>
            <a:off x="1569450" y="1813350"/>
            <a:ext cx="6005100" cy="151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zh-TW"/>
              <a:t>Thanks for listening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Single cell Hi-C reveals heterogeneity of genome organization</a:t>
            </a:r>
            <a:endParaRPr/>
          </a:p>
        </p:txBody>
      </p:sp>
      <p:pic>
        <p:nvPicPr>
          <p:cNvPr id="395" name="Google Shape;395;p29"/>
          <p:cNvPicPr preferRelativeResize="0"/>
          <p:nvPr/>
        </p:nvPicPr>
        <p:blipFill>
          <a:blip r:embed="rId3">
            <a:alphaModFix/>
          </a:blip>
          <a:stretch>
            <a:fillRect/>
          </a:stretch>
        </p:blipFill>
        <p:spPr>
          <a:xfrm>
            <a:off x="582774" y="1128200"/>
            <a:ext cx="6926625" cy="2596050"/>
          </a:xfrm>
          <a:prstGeom prst="rect">
            <a:avLst/>
          </a:prstGeom>
          <a:noFill/>
          <a:ln>
            <a:noFill/>
          </a:ln>
        </p:spPr>
      </p:pic>
      <p:sp>
        <p:nvSpPr>
          <p:cNvPr id="396" name="Google Shape;396;p29"/>
          <p:cNvSpPr txBox="1"/>
          <p:nvPr/>
        </p:nvSpPr>
        <p:spPr>
          <a:xfrm>
            <a:off x="2521800" y="3674700"/>
            <a:ext cx="2541900" cy="126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accent2"/>
                </a:solidFill>
                <a:latin typeface="Verdana"/>
                <a:ea typeface="Verdana"/>
                <a:cs typeface="Verdana"/>
                <a:sym typeface="Verdana"/>
              </a:rPr>
              <a:t>Challenges</a:t>
            </a:r>
            <a:endParaRPr b="1">
              <a:solidFill>
                <a:schemeClr val="accent2"/>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accent1"/>
              </a:buClr>
              <a:buSzPts val="1200"/>
              <a:buFont typeface="Verdana"/>
              <a:buAutoNum type="arabicPeriod"/>
            </a:pPr>
            <a:r>
              <a:rPr lang="zh-TW" sz="1200">
                <a:solidFill>
                  <a:schemeClr val="accent2"/>
                </a:solidFill>
                <a:latin typeface="Verdana"/>
                <a:ea typeface="Verdana"/>
                <a:cs typeface="Verdana"/>
                <a:sym typeface="Verdana"/>
              </a:rPr>
              <a:t>High dimensionality </a:t>
            </a:r>
            <a:endParaRPr sz="1200">
              <a:solidFill>
                <a:schemeClr val="accent2"/>
              </a:solidFill>
              <a:latin typeface="Verdana"/>
              <a:ea typeface="Verdana"/>
              <a:cs typeface="Verdana"/>
              <a:sym typeface="Verdana"/>
            </a:endParaRPr>
          </a:p>
          <a:p>
            <a:pPr indent="-304800" lvl="0" marL="457200" marR="0" rtl="0" algn="l">
              <a:lnSpc>
                <a:spcPct val="150000"/>
              </a:lnSpc>
              <a:spcBef>
                <a:spcPts val="0"/>
              </a:spcBef>
              <a:spcAft>
                <a:spcPts val="0"/>
              </a:spcAft>
              <a:buClr>
                <a:schemeClr val="accent1"/>
              </a:buClr>
              <a:buSzPts val="1200"/>
              <a:buFont typeface="Verdana"/>
              <a:buAutoNum type="arabicPeriod"/>
            </a:pPr>
            <a:r>
              <a:rPr lang="zh-TW" sz="1200">
                <a:solidFill>
                  <a:schemeClr val="accent2"/>
                </a:solidFill>
                <a:latin typeface="Verdana"/>
                <a:ea typeface="Verdana"/>
                <a:cs typeface="Verdana"/>
                <a:sym typeface="Verdana"/>
              </a:rPr>
              <a:t>Sparse and noisy data </a:t>
            </a:r>
            <a:endParaRPr sz="1200">
              <a:solidFill>
                <a:schemeClr val="accent2"/>
              </a:solidFill>
              <a:latin typeface="Verdana"/>
              <a:ea typeface="Verdana"/>
              <a:cs typeface="Verdana"/>
              <a:sym typeface="Verdana"/>
            </a:endParaRPr>
          </a:p>
          <a:p>
            <a:pPr indent="-304800" lvl="0" marL="457200" marR="0" rtl="0" algn="l">
              <a:lnSpc>
                <a:spcPct val="150000"/>
              </a:lnSpc>
              <a:spcBef>
                <a:spcPts val="0"/>
              </a:spcBef>
              <a:spcAft>
                <a:spcPts val="0"/>
              </a:spcAft>
              <a:buClr>
                <a:schemeClr val="accent1"/>
              </a:buClr>
              <a:buSzPts val="1200"/>
              <a:buFont typeface="Verdana"/>
              <a:buAutoNum type="arabicPeriod"/>
            </a:pPr>
            <a:r>
              <a:rPr lang="zh-TW" sz="1200">
                <a:solidFill>
                  <a:schemeClr val="accent2"/>
                </a:solidFill>
                <a:latin typeface="Verdana"/>
                <a:ea typeface="Verdana"/>
                <a:cs typeface="Verdana"/>
                <a:sym typeface="Verdana"/>
              </a:rPr>
              <a:t>Co-assayed scHi-C </a:t>
            </a:r>
            <a:endParaRPr/>
          </a:p>
        </p:txBody>
      </p:sp>
      <p:sp>
        <p:nvSpPr>
          <p:cNvPr id="397" name="Google Shape;397;p29"/>
          <p:cNvSpPr txBox="1"/>
          <p:nvPr/>
        </p:nvSpPr>
        <p:spPr>
          <a:xfrm>
            <a:off x="5063700" y="3674700"/>
            <a:ext cx="4080300" cy="126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accent2"/>
                </a:solidFill>
                <a:latin typeface="Verdana"/>
                <a:ea typeface="Verdana"/>
                <a:cs typeface="Verdana"/>
                <a:sym typeface="Verdana"/>
              </a:rPr>
              <a:t>Goals</a:t>
            </a:r>
            <a:endParaRPr>
              <a:solidFill>
                <a:schemeClr val="accent2"/>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accent1"/>
              </a:buClr>
              <a:buSzPts val="1200"/>
              <a:buFont typeface="Verdana"/>
              <a:buAutoNum type="arabicPeriod"/>
            </a:pPr>
            <a:r>
              <a:rPr lang="zh-TW" sz="1200">
                <a:solidFill>
                  <a:schemeClr val="accent2"/>
                </a:solidFill>
                <a:latin typeface="Verdana"/>
                <a:ea typeface="Verdana"/>
                <a:cs typeface="Verdana"/>
                <a:sym typeface="Verdana"/>
              </a:rPr>
              <a:t>Generate embeddings</a:t>
            </a:r>
            <a:endParaRPr sz="1200">
              <a:solidFill>
                <a:schemeClr val="accent2"/>
              </a:solidFill>
              <a:latin typeface="Verdana"/>
              <a:ea typeface="Verdana"/>
              <a:cs typeface="Verdana"/>
              <a:sym typeface="Verdana"/>
            </a:endParaRPr>
          </a:p>
          <a:p>
            <a:pPr indent="-304800" lvl="0" marL="457200" marR="0" rtl="0" algn="l">
              <a:lnSpc>
                <a:spcPct val="150000"/>
              </a:lnSpc>
              <a:spcBef>
                <a:spcPts val="0"/>
              </a:spcBef>
              <a:spcAft>
                <a:spcPts val="0"/>
              </a:spcAft>
              <a:buClr>
                <a:schemeClr val="accent1"/>
              </a:buClr>
              <a:buSzPts val="1200"/>
              <a:buFont typeface="Verdana"/>
              <a:buAutoNum type="arabicPeriod"/>
            </a:pPr>
            <a:r>
              <a:rPr lang="zh-TW" sz="1200">
                <a:solidFill>
                  <a:schemeClr val="accent2"/>
                </a:solidFill>
                <a:latin typeface="Verdana"/>
                <a:ea typeface="Verdana"/>
                <a:cs typeface="Verdana"/>
                <a:sym typeface="Verdana"/>
              </a:rPr>
              <a:t>Impute sparse contact maps</a:t>
            </a:r>
            <a:endParaRPr sz="1200">
              <a:solidFill>
                <a:schemeClr val="accent2"/>
              </a:solidFill>
              <a:latin typeface="Verdana"/>
              <a:ea typeface="Verdana"/>
              <a:cs typeface="Verdana"/>
              <a:sym typeface="Verdana"/>
            </a:endParaRPr>
          </a:p>
          <a:p>
            <a:pPr indent="-304800" lvl="0" marL="457200" marR="0" rtl="0" algn="l">
              <a:lnSpc>
                <a:spcPct val="150000"/>
              </a:lnSpc>
              <a:spcBef>
                <a:spcPts val="0"/>
              </a:spcBef>
              <a:spcAft>
                <a:spcPts val="0"/>
              </a:spcAft>
              <a:buClr>
                <a:schemeClr val="accent1"/>
              </a:buClr>
              <a:buSzPts val="1200"/>
              <a:buFont typeface="Verdana"/>
              <a:buAutoNum type="arabicPeriod"/>
            </a:pPr>
            <a:r>
              <a:rPr lang="zh-TW" sz="1200">
                <a:solidFill>
                  <a:schemeClr val="accent2"/>
                </a:solidFill>
                <a:latin typeface="Verdana"/>
                <a:ea typeface="Verdana"/>
                <a:cs typeface="Verdana"/>
                <a:sym typeface="Verdana"/>
              </a:rPr>
              <a:t>Extract multi-scale 3D genome features</a:t>
            </a:r>
            <a:endParaRPr>
              <a:solidFill>
                <a:srgbClr val="666666"/>
              </a:solidFill>
              <a:latin typeface="Montserrat"/>
              <a:ea typeface="Montserrat"/>
              <a:cs typeface="Montserrat"/>
              <a:sym typeface="Montserrat"/>
            </a:endParaRPr>
          </a:p>
        </p:txBody>
      </p:sp>
      <p:sp>
        <p:nvSpPr>
          <p:cNvPr id="398" name="Google Shape;398;p29"/>
          <p:cNvSpPr txBox="1"/>
          <p:nvPr/>
        </p:nvSpPr>
        <p:spPr>
          <a:xfrm>
            <a:off x="3055700" y="4822025"/>
            <a:ext cx="15777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zh-TW" sz="1200">
                <a:solidFill>
                  <a:srgbClr val="6491C8"/>
                </a:solidFill>
                <a:latin typeface="Verdana"/>
                <a:ea typeface="Verdana"/>
                <a:cs typeface="Verdana"/>
                <a:sym typeface="Verdana"/>
              </a:rPr>
              <a:t>DNA methylation</a:t>
            </a:r>
            <a:endParaRPr i="1">
              <a:solidFill>
                <a:srgbClr val="6491C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0"/>
          <p:cNvSpPr txBox="1"/>
          <p:nvPr/>
        </p:nvSpPr>
        <p:spPr>
          <a:xfrm>
            <a:off x="713250" y="3177475"/>
            <a:ext cx="5550300" cy="1200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200">
                <a:solidFill>
                  <a:schemeClr val="accent2"/>
                </a:solidFill>
                <a:latin typeface="Verdana"/>
                <a:ea typeface="Verdana"/>
                <a:cs typeface="Verdana"/>
                <a:sym typeface="Verdana"/>
              </a:rPr>
              <a:t>Hypergraph representation learning</a:t>
            </a:r>
            <a:endParaRPr b="1" sz="1200">
              <a:solidFill>
                <a:srgbClr val="3CBEB4"/>
              </a:solidFill>
              <a:latin typeface="Montserrat"/>
              <a:ea typeface="Montserrat"/>
              <a:cs typeface="Montserrat"/>
              <a:sym typeface="Montserrat"/>
            </a:endParaRPr>
          </a:p>
          <a:p>
            <a:pPr indent="-304800" lvl="0" marL="457200" rtl="0" algn="l">
              <a:lnSpc>
                <a:spcPct val="150000"/>
              </a:lnSpc>
              <a:spcBef>
                <a:spcPts val="0"/>
              </a:spcBef>
              <a:spcAft>
                <a:spcPts val="0"/>
              </a:spcAft>
              <a:buClr>
                <a:srgbClr val="666666"/>
              </a:buClr>
              <a:buSzPts val="1200"/>
              <a:buFont typeface="Montserrat"/>
              <a:buChar char="●"/>
            </a:pPr>
            <a:r>
              <a:rPr lang="zh-TW" sz="1200">
                <a:solidFill>
                  <a:srgbClr val="666666"/>
                </a:solidFill>
                <a:latin typeface="Verdana"/>
                <a:ea typeface="Verdana"/>
                <a:cs typeface="Verdana"/>
                <a:sym typeface="Verdana"/>
              </a:rPr>
              <a:t>Embeddings for the nodes → </a:t>
            </a:r>
            <a:r>
              <a:rPr i="1" lang="zh-TW" sz="1200">
                <a:solidFill>
                  <a:srgbClr val="6491C8"/>
                </a:solidFill>
                <a:latin typeface="Verdana"/>
                <a:ea typeface="Verdana"/>
                <a:cs typeface="Verdana"/>
                <a:sym typeface="Verdana"/>
              </a:rPr>
              <a:t>Embeddings for cells</a:t>
            </a:r>
            <a:endParaRPr i="1" sz="1200">
              <a:solidFill>
                <a:srgbClr val="6491C8"/>
              </a:solidFill>
              <a:latin typeface="Verdana"/>
              <a:ea typeface="Verdana"/>
              <a:cs typeface="Verdana"/>
              <a:sym typeface="Verdana"/>
            </a:endParaRPr>
          </a:p>
          <a:p>
            <a:pPr indent="-304800" lvl="0" marL="457200" rtl="0" algn="l">
              <a:lnSpc>
                <a:spcPct val="150000"/>
              </a:lnSpc>
              <a:spcBef>
                <a:spcPts val="0"/>
              </a:spcBef>
              <a:spcAft>
                <a:spcPts val="0"/>
              </a:spcAft>
              <a:buClr>
                <a:srgbClr val="666666"/>
              </a:buClr>
              <a:buSzPts val="1200"/>
              <a:buFont typeface="Montserrat"/>
              <a:buChar char="●"/>
            </a:pPr>
            <a:r>
              <a:rPr lang="zh-TW" sz="1200">
                <a:solidFill>
                  <a:srgbClr val="666666"/>
                </a:solidFill>
                <a:latin typeface="Verdana"/>
                <a:ea typeface="Verdana"/>
                <a:cs typeface="Verdana"/>
                <a:sym typeface="Verdana"/>
              </a:rPr>
              <a:t>Predict the missing hyperedges →</a:t>
            </a:r>
            <a:r>
              <a:rPr i="1" lang="zh-TW" sz="1200">
                <a:solidFill>
                  <a:srgbClr val="6491C8"/>
                </a:solidFill>
                <a:latin typeface="Verdana"/>
                <a:ea typeface="Verdana"/>
                <a:cs typeface="Verdana"/>
                <a:sym typeface="Verdana"/>
              </a:rPr>
              <a:t> Imputation of contact maps</a:t>
            </a:r>
            <a:endParaRPr i="1" sz="1200">
              <a:solidFill>
                <a:srgbClr val="666666"/>
              </a:solidFill>
              <a:latin typeface="Verdana"/>
              <a:ea typeface="Verdana"/>
              <a:cs typeface="Verdana"/>
              <a:sym typeface="Verdana"/>
            </a:endParaRPr>
          </a:p>
          <a:p>
            <a:pPr indent="-304800" lvl="0" marL="457200" rtl="0" algn="l">
              <a:lnSpc>
                <a:spcPct val="150000"/>
              </a:lnSpc>
              <a:spcBef>
                <a:spcPts val="0"/>
              </a:spcBef>
              <a:spcAft>
                <a:spcPts val="0"/>
              </a:spcAft>
              <a:buClr>
                <a:srgbClr val="666666"/>
              </a:buClr>
              <a:buSzPts val="1200"/>
              <a:buFont typeface="Montserrat"/>
              <a:buChar char="●"/>
            </a:pPr>
            <a:r>
              <a:rPr lang="zh-TW" sz="1200">
                <a:solidFill>
                  <a:srgbClr val="666666"/>
                </a:solidFill>
                <a:latin typeface="Verdana"/>
                <a:ea typeface="Verdana"/>
                <a:cs typeface="Verdana"/>
                <a:sym typeface="Verdana"/>
              </a:rPr>
              <a:t>Predict node attributes → </a:t>
            </a:r>
            <a:r>
              <a:rPr i="1" lang="zh-TW" sz="1200">
                <a:solidFill>
                  <a:srgbClr val="6491C8"/>
                </a:solidFill>
                <a:latin typeface="Verdana"/>
                <a:ea typeface="Verdana"/>
                <a:cs typeface="Verdana"/>
                <a:sym typeface="Verdana"/>
              </a:rPr>
              <a:t>Joint modeling of co-assayed signals</a:t>
            </a:r>
            <a:endParaRPr sz="1200">
              <a:solidFill>
                <a:srgbClr val="FA4655"/>
              </a:solidFill>
              <a:latin typeface="Montserrat"/>
              <a:ea typeface="Montserrat"/>
              <a:cs typeface="Montserrat"/>
              <a:sym typeface="Montserrat"/>
            </a:endParaRPr>
          </a:p>
        </p:txBody>
      </p:sp>
      <p:sp>
        <p:nvSpPr>
          <p:cNvPr id="404" name="Google Shape;404;p30"/>
          <p:cNvSpPr txBox="1"/>
          <p:nvPr>
            <p:ph type="title"/>
          </p:nvPr>
        </p:nvSpPr>
        <p:spPr>
          <a:xfrm>
            <a:off x="713250" y="2944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Modeling scHi-C data as a hypergraph</a:t>
            </a:r>
            <a:endParaRPr/>
          </a:p>
        </p:txBody>
      </p:sp>
      <p:pic>
        <p:nvPicPr>
          <p:cNvPr id="405" name="Google Shape;405;p30"/>
          <p:cNvPicPr preferRelativeResize="0"/>
          <p:nvPr/>
        </p:nvPicPr>
        <p:blipFill>
          <a:blip r:embed="rId3">
            <a:alphaModFix/>
          </a:blip>
          <a:stretch>
            <a:fillRect/>
          </a:stretch>
        </p:blipFill>
        <p:spPr>
          <a:xfrm>
            <a:off x="5040100" y="703950"/>
            <a:ext cx="3209770" cy="2328500"/>
          </a:xfrm>
          <a:prstGeom prst="rect">
            <a:avLst/>
          </a:prstGeom>
          <a:noFill/>
          <a:ln>
            <a:noFill/>
          </a:ln>
        </p:spPr>
      </p:pic>
      <p:pic>
        <p:nvPicPr>
          <p:cNvPr id="406" name="Google Shape;406;p30"/>
          <p:cNvPicPr preferRelativeResize="0"/>
          <p:nvPr/>
        </p:nvPicPr>
        <p:blipFill>
          <a:blip r:embed="rId4">
            <a:alphaModFix/>
          </a:blip>
          <a:stretch>
            <a:fillRect/>
          </a:stretch>
        </p:blipFill>
        <p:spPr>
          <a:xfrm>
            <a:off x="6105607" y="3127200"/>
            <a:ext cx="2411892" cy="2016300"/>
          </a:xfrm>
          <a:prstGeom prst="rect">
            <a:avLst/>
          </a:prstGeom>
          <a:noFill/>
          <a:ln>
            <a:noFill/>
          </a:ln>
        </p:spPr>
      </p:pic>
      <p:sp>
        <p:nvSpPr>
          <p:cNvPr id="407" name="Google Shape;407;p30"/>
          <p:cNvSpPr txBox="1"/>
          <p:nvPr/>
        </p:nvSpPr>
        <p:spPr>
          <a:xfrm>
            <a:off x="713250" y="990850"/>
            <a:ext cx="47853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200">
                <a:solidFill>
                  <a:schemeClr val="accent2"/>
                </a:solidFill>
                <a:latin typeface="Verdana"/>
                <a:ea typeface="Verdana"/>
                <a:cs typeface="Verdana"/>
                <a:sym typeface="Verdana"/>
              </a:rPr>
              <a:t>A hypergraph </a:t>
            </a:r>
            <a:endParaRPr sz="1200">
              <a:solidFill>
                <a:srgbClr val="666666"/>
              </a:solidFill>
              <a:latin typeface="Montserrat"/>
              <a:ea typeface="Montserrat"/>
              <a:cs typeface="Montserrat"/>
              <a:sym typeface="Montserrat"/>
            </a:endParaRPr>
          </a:p>
          <a:p>
            <a:pPr indent="-166201" lvl="0" marL="360000" rtl="0" algn="l">
              <a:lnSpc>
                <a:spcPct val="150000"/>
              </a:lnSpc>
              <a:spcBef>
                <a:spcPts val="0"/>
              </a:spcBef>
              <a:spcAft>
                <a:spcPts val="0"/>
              </a:spcAft>
              <a:buClr>
                <a:srgbClr val="666666"/>
              </a:buClr>
              <a:buSzPts val="1200"/>
              <a:buFont typeface="Montserrat"/>
              <a:buChar char="●"/>
            </a:pPr>
            <a:r>
              <a:t/>
            </a:r>
            <a:endParaRPr sz="1200">
              <a:solidFill>
                <a:srgbClr val="666666"/>
              </a:solidFill>
              <a:latin typeface="Montserrat"/>
              <a:ea typeface="Montserrat"/>
              <a:cs typeface="Montserrat"/>
              <a:sym typeface="Montserrat"/>
            </a:endParaRPr>
          </a:p>
          <a:p>
            <a:pPr indent="-304800" lvl="1" marL="914400" rtl="0" algn="l">
              <a:lnSpc>
                <a:spcPct val="150000"/>
              </a:lnSpc>
              <a:spcBef>
                <a:spcPts val="0"/>
              </a:spcBef>
              <a:spcAft>
                <a:spcPts val="0"/>
              </a:spcAft>
              <a:buClr>
                <a:srgbClr val="666666"/>
              </a:buClr>
              <a:buSzPts val="1200"/>
              <a:buFont typeface="Montserrat"/>
              <a:buChar char="○"/>
            </a:pPr>
            <a:r>
              <a:rPr lang="zh-TW" sz="1200">
                <a:solidFill>
                  <a:srgbClr val="666666"/>
                </a:solidFill>
                <a:latin typeface="Montserrat"/>
                <a:ea typeface="Montserrat"/>
                <a:cs typeface="Montserrat"/>
                <a:sym typeface="Montserrat"/>
              </a:rPr>
              <a:t>   </a:t>
            </a:r>
            <a:r>
              <a:rPr lang="zh-TW" sz="1200">
                <a:solidFill>
                  <a:srgbClr val="666666"/>
                </a:solidFill>
                <a:latin typeface="Verdana"/>
                <a:ea typeface="Verdana"/>
                <a:cs typeface="Verdana"/>
                <a:sym typeface="Verdana"/>
              </a:rPr>
              <a:t>  : the set of nodes /</a:t>
            </a:r>
            <a:r>
              <a:rPr lang="zh-TW" sz="1200">
                <a:solidFill>
                  <a:srgbClr val="666666"/>
                </a:solidFill>
                <a:latin typeface="Verdana"/>
                <a:ea typeface="Verdana"/>
                <a:cs typeface="Verdana"/>
                <a:sym typeface="Verdana"/>
              </a:rPr>
              <a:t> hyperedges</a:t>
            </a:r>
            <a:endParaRPr sz="1200">
              <a:solidFill>
                <a:schemeClr val="accent5"/>
              </a:solidFill>
              <a:latin typeface="Verdana"/>
              <a:ea typeface="Verdana"/>
              <a:cs typeface="Verdana"/>
              <a:sym typeface="Verdana"/>
            </a:endParaRPr>
          </a:p>
          <a:p>
            <a:pPr indent="-304800" lvl="1" marL="914400" rtl="0" algn="l">
              <a:lnSpc>
                <a:spcPct val="150000"/>
              </a:lnSpc>
              <a:spcBef>
                <a:spcPts val="0"/>
              </a:spcBef>
              <a:spcAft>
                <a:spcPts val="0"/>
              </a:spcAft>
              <a:buClr>
                <a:srgbClr val="666666"/>
              </a:buClr>
              <a:buSzPts val="1200"/>
              <a:buFont typeface="Verdana"/>
              <a:buChar char="○"/>
            </a:pPr>
            <a:r>
              <a:rPr lang="zh-TW" sz="1200">
                <a:solidFill>
                  <a:srgbClr val="666666"/>
                </a:solidFill>
                <a:latin typeface="Verdana"/>
                <a:ea typeface="Verdana"/>
                <a:cs typeface="Verdana"/>
                <a:sym typeface="Verdana"/>
              </a:rPr>
              <a:t>       : a hyperedge connects two or more nodes</a:t>
            </a:r>
            <a:endParaRPr sz="1200">
              <a:solidFill>
                <a:srgbClr val="666666"/>
              </a:solidFill>
              <a:latin typeface="Verdana"/>
              <a:ea typeface="Verdana"/>
              <a:cs typeface="Verdana"/>
              <a:sym typeface="Verdana"/>
            </a:endParaRPr>
          </a:p>
          <a:p>
            <a:pPr indent="-166201" lvl="0" marL="360000" rtl="0" algn="l">
              <a:lnSpc>
                <a:spcPct val="150000"/>
              </a:lnSpc>
              <a:spcBef>
                <a:spcPts val="0"/>
              </a:spcBef>
              <a:spcAft>
                <a:spcPts val="0"/>
              </a:spcAft>
              <a:buClr>
                <a:srgbClr val="666666"/>
              </a:buClr>
              <a:buSzPts val="1200"/>
              <a:buFont typeface="Verdana"/>
              <a:buChar char="●"/>
            </a:pPr>
            <a:r>
              <a:rPr lang="zh-TW" sz="1200">
                <a:solidFill>
                  <a:srgbClr val="666666"/>
                </a:solidFill>
                <a:latin typeface="Verdana"/>
                <a:ea typeface="Verdana"/>
                <a:cs typeface="Verdana"/>
                <a:sym typeface="Verdana"/>
              </a:rPr>
              <a:t>Non-zero entry in contact matrix →</a:t>
            </a:r>
            <a:endParaRPr sz="1200">
              <a:solidFill>
                <a:srgbClr val="666666"/>
              </a:solidFill>
              <a:latin typeface="Verdana"/>
              <a:ea typeface="Verdana"/>
              <a:cs typeface="Verdana"/>
              <a:sym typeface="Verdana"/>
            </a:endParaRPr>
          </a:p>
          <a:p>
            <a:pPr indent="-166201" lvl="0" marL="360000" rtl="0" algn="l">
              <a:lnSpc>
                <a:spcPct val="150000"/>
              </a:lnSpc>
              <a:spcBef>
                <a:spcPts val="0"/>
              </a:spcBef>
              <a:spcAft>
                <a:spcPts val="0"/>
              </a:spcAft>
              <a:buClr>
                <a:srgbClr val="666666"/>
              </a:buClr>
              <a:buSzPts val="1200"/>
              <a:buFont typeface="Verdana"/>
              <a:buChar char="●"/>
            </a:pPr>
            <a:r>
              <a:rPr lang="zh-TW" sz="1200">
                <a:solidFill>
                  <a:srgbClr val="666666"/>
                </a:solidFill>
                <a:latin typeface="Verdana"/>
                <a:ea typeface="Verdana"/>
                <a:cs typeface="Verdana"/>
                <a:sym typeface="Verdana"/>
              </a:rPr>
              <a:t>Co-assayed signals → node attributes</a:t>
            </a:r>
            <a:endParaRPr sz="1200">
              <a:solidFill>
                <a:srgbClr val="666666"/>
              </a:solidFill>
              <a:latin typeface="Verdana"/>
              <a:ea typeface="Verdana"/>
              <a:cs typeface="Verdana"/>
              <a:sym typeface="Verdana"/>
            </a:endParaRPr>
          </a:p>
        </p:txBody>
      </p:sp>
      <p:pic>
        <p:nvPicPr>
          <p:cNvPr descr="{&quot;font&quot;:{&quot;color&quot;:&quot;#666666&quot;,&quot;size&quot;:14,&quot;family&quot;:&quot;Montserrat&quot;},&quot;backgroundColorModified&quot;:null,&quot;code&quot;:&quot;$$G=(V, E)$$&quot;,&quot;aid&quot;:null,&quot;backgroundColor&quot;:&quot;#FFFFFF&quot;,&quot;type&quot;:&quot;$$&quot;,&quot;id&quot;:&quot;1&quot;,&quot;ts&quot;:1651396779075,&quot;cs&quot;:&quot;JCVjZJ7MctMQD/aMMF8vWg==&quot;,&quot;size&quot;:{&quot;width&quot;:89.5,&quot;height&quot;:19}}" id="408" name="Google Shape;408;p30"/>
          <p:cNvPicPr preferRelativeResize="0"/>
          <p:nvPr/>
        </p:nvPicPr>
        <p:blipFill>
          <a:blip r:embed="rId5">
            <a:alphaModFix/>
          </a:blip>
          <a:stretch>
            <a:fillRect/>
          </a:stretch>
        </p:blipFill>
        <p:spPr>
          <a:xfrm>
            <a:off x="1156213" y="1368950"/>
            <a:ext cx="1063358" cy="225737"/>
          </a:xfrm>
          <a:prstGeom prst="rect">
            <a:avLst/>
          </a:prstGeom>
          <a:noFill/>
          <a:ln>
            <a:noFill/>
          </a:ln>
        </p:spPr>
      </p:pic>
      <p:pic>
        <p:nvPicPr>
          <p:cNvPr descr="{&quot;backgroundColor&quot;:&quot;#FFFFFF&quot;,&quot;type&quot;:&quot;$$&quot;,&quot;code&quot;:&quot;$$V/E$$&quot;,&quot;aid&quot;:null,&quot;id&quot;:&quot;1&quot;,&quot;font&quot;:{&quot;family&quot;:&quot;Montserrat&quot;,&quot;size&quot;:14,&quot;color&quot;:&quot;#666666&quot;},&quot;backgroundColorModified&quot;:false,&quot;ts&quot;:1651396948812,&quot;cs&quot;:&quot;ZcjiibZk19MQbc4fxpG3WA==&quot;,&quot;size&quot;:{&quot;width&quot;:37.666666666666664,&quot;height&quot;:19}}" id="409" name="Google Shape;409;p30"/>
          <p:cNvPicPr preferRelativeResize="0"/>
          <p:nvPr/>
        </p:nvPicPr>
        <p:blipFill>
          <a:blip r:embed="rId6">
            <a:alphaModFix/>
          </a:blip>
          <a:stretch>
            <a:fillRect/>
          </a:stretch>
        </p:blipFill>
        <p:spPr>
          <a:xfrm>
            <a:off x="1556319" y="1642500"/>
            <a:ext cx="358775" cy="180975"/>
          </a:xfrm>
          <a:prstGeom prst="rect">
            <a:avLst/>
          </a:prstGeom>
          <a:noFill/>
          <a:ln>
            <a:noFill/>
          </a:ln>
        </p:spPr>
      </p:pic>
      <p:pic>
        <p:nvPicPr>
          <p:cNvPr descr="{&quot;font&quot;:{&quot;color&quot;:&quot;#666666&quot;,&quot;size&quot;:14,&quot;family&quot;:&quot;Montserrat&quot;},&quot;type&quot;:&quot;$$&quot;,&quot;aid&quot;:null,&quot;backgroundColor&quot;:&quot;#FFFFFF&quot;,&quot;backgroundColorModified&quot;:false,&quot;code&quot;:&quot;$$e\\,\\in\\,E$$&quot;,&quot;id&quot;:&quot;1&quot;,&quot;ts&quot;:1651399646904,&quot;cs&quot;:&quot;Sk9pSzute3V8EiDu9m9Hhw==&quot;,&quot;size&quot;:{&quot;width&quot;:52,&quot;height&quot;:13.833333333333334}}" id="410" name="Google Shape;410;p30"/>
          <p:cNvPicPr preferRelativeResize="0"/>
          <p:nvPr/>
        </p:nvPicPr>
        <p:blipFill>
          <a:blip r:embed="rId7">
            <a:alphaModFix/>
          </a:blip>
          <a:stretch>
            <a:fillRect/>
          </a:stretch>
        </p:blipFill>
        <p:spPr>
          <a:xfrm>
            <a:off x="1556319" y="1940816"/>
            <a:ext cx="495300" cy="131763"/>
          </a:xfrm>
          <a:prstGeom prst="rect">
            <a:avLst/>
          </a:prstGeom>
          <a:noFill/>
          <a:ln>
            <a:noFill/>
          </a:ln>
        </p:spPr>
      </p:pic>
      <p:sp>
        <p:nvSpPr>
          <p:cNvPr id="411" name="Google Shape;411;p30"/>
          <p:cNvSpPr txBox="1"/>
          <p:nvPr/>
        </p:nvSpPr>
        <p:spPr>
          <a:xfrm>
            <a:off x="7397650" y="2504000"/>
            <a:ext cx="1435500" cy="1262100"/>
          </a:xfrm>
          <a:prstGeom prst="rect">
            <a:avLst/>
          </a:prstGeom>
          <a:solidFill>
            <a:schemeClr val="dk1"/>
          </a:solidFill>
          <a:ln cap="flat" cmpd="sng" w="9525">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chemeClr val="accent1"/>
                </a:solidFill>
                <a:latin typeface="Verdana"/>
                <a:ea typeface="Verdana"/>
                <a:cs typeface="Verdana"/>
                <a:sym typeface="Verdana"/>
              </a:rPr>
              <a:t>Each Non-zero entry is composed of one cell node and two bin nodes, representing the interaction of some part of chromatin. </a:t>
            </a:r>
            <a:endParaRPr sz="1000">
              <a:solidFill>
                <a:schemeClr val="accent1"/>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1"/>
          <p:cNvSpPr txBox="1"/>
          <p:nvPr>
            <p:ph type="title"/>
          </p:nvPr>
        </p:nvSpPr>
        <p:spPr>
          <a:xfrm>
            <a:off x="713250" y="125500"/>
            <a:ext cx="7717500" cy="695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zh-TW"/>
              <a:t>Overview of the Higashi framework</a:t>
            </a:r>
            <a:endParaRPr/>
          </a:p>
        </p:txBody>
      </p:sp>
      <p:pic>
        <p:nvPicPr>
          <p:cNvPr id="417" name="Google Shape;417;p31"/>
          <p:cNvPicPr preferRelativeResize="0"/>
          <p:nvPr/>
        </p:nvPicPr>
        <p:blipFill>
          <a:blip r:embed="rId3">
            <a:alphaModFix/>
          </a:blip>
          <a:stretch>
            <a:fillRect/>
          </a:stretch>
        </p:blipFill>
        <p:spPr>
          <a:xfrm>
            <a:off x="233300" y="874563"/>
            <a:ext cx="8677375" cy="2133313"/>
          </a:xfrm>
          <a:prstGeom prst="rect">
            <a:avLst/>
          </a:prstGeom>
          <a:noFill/>
          <a:ln>
            <a:noFill/>
          </a:ln>
        </p:spPr>
      </p:pic>
      <p:sp>
        <p:nvSpPr>
          <p:cNvPr id="418" name="Google Shape;418;p31"/>
          <p:cNvSpPr txBox="1"/>
          <p:nvPr/>
        </p:nvSpPr>
        <p:spPr>
          <a:xfrm>
            <a:off x="2199350" y="3219375"/>
            <a:ext cx="6657600" cy="168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accent2"/>
                </a:solidFill>
                <a:latin typeface="Verdana"/>
                <a:ea typeface="Verdana"/>
                <a:cs typeface="Verdana"/>
                <a:sym typeface="Verdana"/>
              </a:rPr>
              <a:t>Advantages</a:t>
            </a:r>
            <a:endParaRPr>
              <a:solidFill>
                <a:srgbClr val="666666"/>
              </a:solidFill>
              <a:latin typeface="Montserrat"/>
              <a:ea typeface="Montserrat"/>
              <a:cs typeface="Montserrat"/>
              <a:sym typeface="Montserrat"/>
            </a:endParaRPr>
          </a:p>
          <a:p>
            <a:pPr indent="-317500" lvl="0" marL="457200" rtl="0" algn="l">
              <a:lnSpc>
                <a:spcPct val="150000"/>
              </a:lnSpc>
              <a:spcBef>
                <a:spcPts val="1000"/>
              </a:spcBef>
              <a:spcAft>
                <a:spcPts val="0"/>
              </a:spcAft>
              <a:buClr>
                <a:srgbClr val="666666"/>
              </a:buClr>
              <a:buSzPts val="1400"/>
              <a:buFont typeface="Montserrat"/>
              <a:buChar char="●"/>
            </a:pPr>
            <a:r>
              <a:rPr lang="zh-TW" sz="1200">
                <a:solidFill>
                  <a:schemeClr val="accent2"/>
                </a:solidFill>
                <a:latin typeface="Verdana"/>
                <a:ea typeface="Verdana"/>
                <a:cs typeface="Verdana"/>
                <a:sym typeface="Verdana"/>
              </a:rPr>
              <a:t>Integrate embedding and data imputation for scHi-C in the same formalism</a:t>
            </a:r>
            <a:endParaRPr sz="1200">
              <a:solidFill>
                <a:schemeClr val="accent2"/>
              </a:solidFill>
              <a:latin typeface="Verdana"/>
              <a:ea typeface="Verdana"/>
              <a:cs typeface="Verdana"/>
              <a:sym typeface="Verdana"/>
            </a:endParaRPr>
          </a:p>
          <a:p>
            <a:pPr indent="-317500" lvl="0" marL="457200" rtl="0" algn="l">
              <a:lnSpc>
                <a:spcPct val="150000"/>
              </a:lnSpc>
              <a:spcBef>
                <a:spcPts val="0"/>
              </a:spcBef>
              <a:spcAft>
                <a:spcPts val="0"/>
              </a:spcAft>
              <a:buClr>
                <a:srgbClr val="666666"/>
              </a:buClr>
              <a:buSzPts val="1400"/>
              <a:buFont typeface="Montserrat"/>
              <a:buChar char="●"/>
            </a:pPr>
            <a:r>
              <a:rPr lang="zh-TW" sz="1200">
                <a:solidFill>
                  <a:schemeClr val="accent2"/>
                </a:solidFill>
                <a:latin typeface="Verdana"/>
                <a:ea typeface="Verdana"/>
                <a:cs typeface="Verdana"/>
                <a:sym typeface="Verdana"/>
              </a:rPr>
              <a:t>Flexibility to analyze co-assayed scHi-C datasets</a:t>
            </a:r>
            <a:endParaRPr sz="1200">
              <a:solidFill>
                <a:schemeClr val="accent2"/>
              </a:solidFill>
              <a:latin typeface="Verdana"/>
              <a:ea typeface="Verdana"/>
              <a:cs typeface="Verdana"/>
              <a:sym typeface="Verdana"/>
            </a:endParaRPr>
          </a:p>
          <a:p>
            <a:pPr indent="-317500" lvl="0" marL="457200" rtl="0" algn="l">
              <a:lnSpc>
                <a:spcPct val="150000"/>
              </a:lnSpc>
              <a:spcBef>
                <a:spcPts val="0"/>
              </a:spcBef>
              <a:spcAft>
                <a:spcPts val="0"/>
              </a:spcAft>
              <a:buClr>
                <a:srgbClr val="666666"/>
              </a:buClr>
              <a:buSzPts val="1400"/>
              <a:buFont typeface="Montserrat"/>
              <a:buChar char="●"/>
            </a:pPr>
            <a:r>
              <a:rPr lang="zh-TW" sz="1200">
                <a:solidFill>
                  <a:schemeClr val="accent2"/>
                </a:solidFill>
                <a:latin typeface="Verdana"/>
                <a:ea typeface="Verdana"/>
                <a:cs typeface="Verdana"/>
                <a:sym typeface="Verdana"/>
              </a:rPr>
              <a:t>Incorporate the latent correlations between cells to enhance overall imputation</a:t>
            </a:r>
            <a:endParaRPr>
              <a:solidFill>
                <a:srgbClr val="66666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Keywords: Genome, chromosome, chromatin, 3D Genome, Epigenetics&#10;&#10;Synopsis: This video recapitulates our current understanding of genome organization in the three-dimensional space of the cell nucleus, starting from nucleosomes, which wrap 146 base pairs of DNA, all the way to entire chromosome territories that may contain hundreds of million base pairs of DNA sequence. In-between these two extremes, the hierarchical folding of the chromatin fiber into “nucleosome clutches”, “chromatin nanodomains or CNDs”, “Topologically Associating Domains or TADs” - including their mechanism of formation via loop-extrusion - and the “A and B compartments” are presented. We include below references that support and supplement what is described in our video. We stress that some of the mechanisms involved in 3D genome organization are still debated in this research field. We also include below additional videos on the subject.&#10;&#10;Additional videos on the subject: &#10;1 – The video linked below illustrates the “classical paradigm” of chromosome organization corresponding to the part up to 1’03’’ in our video: &#10;- https://www.youtube.com/watch?v=gbSIBhFwQ4s &#10;&#10;2 – The following videos present the loop extrusion mechanism involved in TAD formation, described starting from 2’03’’ in our video: &#10;- https://www.youtube.com/watch?v=8FW6gOx5lPI &#10;- https://www.youtube.com/watch?v=Tn5qgEqWgW8 &#10;&#10;References to pioneer works: &#10;1 – A selection of recent review articles that discuss further our understanding of genome architecture and its functional consequences, described starting from 1’04’’ in our video: &#10;- https://www.scientificamerican.com/article/untangling-the-formation-of-dna-loops/ &#10;- https://doi.org/10.1038/s41576-018-0060-8 &#10;- https://www.science.org/doi/10.1126/sciadv.aaw1668 &#10;- https://doi.org/10.1038/s41580-021-00362-w &#10;&#10;2 – A selection of key scientific articles that describe the different layers of chromosome organization presented in our video can be found on the internet at the &quot;doi&quot; links indicated below. Note that some of the articles requires a subscription to the respective scientific journal. &#10;&#10;0’27’’: The Watson and Crick DNA structure, 1953: &#10;- https://doi.org/10.1038/171737a0 &#10;&#10;0’30’’: The Nucleosome crystal structure, 1997: &#10;- https://doi.org/10.1038/171737a010.1038/38444&#10;&#10;0’38’’: The 30-nm chromatin fiber has been considered for a long time to be the most basic layer of higher-order chromatin compaction, being part of the classical model. Today, the 30-nm fiber appears to be more an exception than the rule and is only observed in specific cells: &#10;- https://doi.org/10.1016/j.yexcr.2012.02.014 &#10;- https://doi.org/10.1016/j.ceb.2019.02.003 &#10;&#10;1’23’’: Nucleosome clutches, were discovered in 2015 and confirmed in 2017 thanks to advanced microscopy methods: &#10;- https://www.cell.com/action/showPdf?pii=S0092-8674%2815%2900132-4 &#10;- https://doi.org/10.1126/science.aag0025 &#10;&#10;1’37’’: Chromatin nanodomains or CNDs are globular chromatin structures of 150-300 nm size, uncovered by using various superresolution fluorescence imaging methods: &#10;- https://doi.org/10.1016/j.molcel.2017.06.018 &#10;- https://doi.org/10.1038/s41588-020-00716-8 &#10;- https://doi.org/10.1126/sciadv.aba8811 &#10;&#10;1’50’’: Topologically Associating Domains or TADs were uncovered in 2012 by 4 different laboratories, using a next-generation sequencing-based chromosome conformation capture method called Hi-C in Drosophila, mouse and human. They were later confirmed in other species: &#10;- https://doi.org/10.1016/j.cell.2012.01.010 &#10;- https://doi.org/10.1038/nature11049 &#10;- https://doi.org/10.1038/nature11082 &#10;- https://doi.org/10.1016/j.molcel.2012.08.031 &#10;&#10;2’03’’: The Loop extrusion mechanism, involving Cohesin and CTCF, seems to be a key mechanism for TAD formation in mammals and is widely studied. Below, a selection of articles on the subject. Note that the exact extrusion mechanism is still under debate and probably differs from the one shown in this video: &#10;- https://doi.org/10.1038/s41580-021-00349-7&#10;- https://doi.org/10.1016/j.celrep.2016.04.085 &#10;- https://doi.org/10.1016/j.cell.2017.04.013&#10;- https://doi.org/10.1038/s41586-019-1910-z&#10;- https://doi.org/10.1016/j.cell.2017.05.004&#10;- https://doi.org/10.1016/j.cell.2014.11.021&#10;- https://doi.org/10.1016/j.cell.2017.09.026&#10;- https://doi.org/10.1073/pnas.1518552112&#10;- https://doi.org/10.1038/nature24281&#10;- https://doi.org/10.15252/embj.201798004&#10;&#10;2’42’’: A and B compartments were described for the first time in 2009. Later, they were confirmed by other laboratories: &#10;- https://doi.org/10.1126/science.1181369 &#10;- https://doi.org/10.1126/science.aaf8084 &#10;&#10;2’54’’: Chromosome territories represent the final layer of chromosome organization. They were first observed by DNA in situ hybridization in 1985  confirmed in many species: &#10;- https://doi.org/10.1007/BF00388453&#10;- https://doi.org/10.1007/BF00388452&#10;- https://doi.org/10.1371/journal.pbio.0030157&#10;- https://doi.org/10.1101/cshperspect.a003889&#10;&#10;Enjoy chromosome biology!" id="423" name="Google Shape;423;p32" title="The 3D Organization of Our Genome">
            <a:hlinkClick r:id="rId3"/>
          </p:cNvPr>
          <p:cNvPicPr preferRelativeResize="0"/>
          <p:nvPr/>
        </p:nvPicPr>
        <p:blipFill>
          <a:blip r:embed="rId4">
            <a:alphaModFix/>
          </a:blip>
          <a:stretch>
            <a:fillRect/>
          </a:stretch>
        </p:blipFill>
        <p:spPr>
          <a:xfrm>
            <a:off x="1631625" y="625350"/>
            <a:ext cx="5880750" cy="4410575"/>
          </a:xfrm>
          <a:prstGeom prst="rect">
            <a:avLst/>
          </a:prstGeom>
          <a:noFill/>
          <a:ln>
            <a:noFill/>
          </a:ln>
        </p:spPr>
      </p:pic>
      <p:sp>
        <p:nvSpPr>
          <p:cNvPr id="424" name="Google Shape;424;p32"/>
          <p:cNvSpPr txBox="1"/>
          <p:nvPr>
            <p:ph type="title"/>
          </p:nvPr>
        </p:nvSpPr>
        <p:spPr>
          <a:xfrm>
            <a:off x="713250" y="-76200"/>
            <a:ext cx="7717500" cy="695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zh-TW"/>
              <a:t>3D genome organization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8" name="Shape 428"/>
        <p:cNvGrpSpPr/>
        <p:nvPr/>
      </p:nvGrpSpPr>
      <p:grpSpPr>
        <a:xfrm>
          <a:off x="0" y="0"/>
          <a:ext cx="0" cy="0"/>
          <a:chOff x="0" y="0"/>
          <a:chExt cx="0" cy="0"/>
        </a:xfrm>
      </p:grpSpPr>
      <p:sp>
        <p:nvSpPr>
          <p:cNvPr id="429" name="Google Shape;429;p33"/>
          <p:cNvSpPr txBox="1"/>
          <p:nvPr>
            <p:ph type="title"/>
          </p:nvPr>
        </p:nvSpPr>
        <p:spPr>
          <a:xfrm>
            <a:off x="2019300" y="1960425"/>
            <a:ext cx="5105400" cy="12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a:t>Methods</a:t>
            </a:r>
            <a:endParaRPr/>
          </a:p>
        </p:txBody>
      </p:sp>
      <p:sp>
        <p:nvSpPr>
          <p:cNvPr id="430" name="Google Shape;430;p33"/>
          <p:cNvSpPr txBox="1"/>
          <p:nvPr>
            <p:ph idx="2" type="title"/>
          </p:nvPr>
        </p:nvSpPr>
        <p:spPr>
          <a:xfrm>
            <a:off x="2019300" y="914400"/>
            <a:ext cx="5105400" cy="12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zh-TW"/>
              <a:t>02</a:t>
            </a:r>
            <a:endParaRPr/>
          </a:p>
        </p:txBody>
      </p:sp>
      <p:sp>
        <p:nvSpPr>
          <p:cNvPr id="431" name="Google Shape;431;p33"/>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2800">
                <a:solidFill>
                  <a:srgbClr val="283440"/>
                </a:solidFill>
                <a:latin typeface="Comic Sans MS"/>
                <a:ea typeface="Comic Sans MS"/>
                <a:cs typeface="Comic Sans MS"/>
                <a:sym typeface="Comic Sans MS"/>
              </a:rPr>
              <a:t>scHi-C data and other genomic data processing</a:t>
            </a:r>
            <a:endParaRPr/>
          </a:p>
        </p:txBody>
      </p:sp>
      <p:sp>
        <p:nvSpPr>
          <p:cNvPr id="437" name="Google Shape;437;p34"/>
          <p:cNvSpPr txBox="1"/>
          <p:nvPr/>
        </p:nvSpPr>
        <p:spPr>
          <a:xfrm>
            <a:off x="430300" y="1272750"/>
            <a:ext cx="78531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chemeClr val="accent2"/>
                </a:solidFill>
                <a:latin typeface="Verdana"/>
                <a:ea typeface="Verdana"/>
                <a:cs typeface="Verdana"/>
                <a:sym typeface="Verdana"/>
              </a:rPr>
              <a:t>Single-cell Hi-C datasets</a:t>
            </a:r>
            <a:endParaRPr>
              <a:solidFill>
                <a:srgbClr val="666666"/>
              </a:solidFill>
              <a:latin typeface="Montserrat"/>
              <a:ea typeface="Montserrat"/>
              <a:cs typeface="Montserrat"/>
              <a:sym typeface="Montserrat"/>
            </a:endParaRPr>
          </a:p>
          <a:p>
            <a:pPr indent="-166201" lvl="0" marL="360000" rtl="0" algn="l">
              <a:lnSpc>
                <a:spcPct val="150000"/>
              </a:lnSpc>
              <a:spcBef>
                <a:spcPts val="0"/>
              </a:spcBef>
              <a:spcAft>
                <a:spcPts val="0"/>
              </a:spcAft>
              <a:buClr>
                <a:srgbClr val="666666"/>
              </a:buClr>
              <a:buSzPts val="1200"/>
              <a:buFont typeface="Verdana"/>
              <a:buChar char="●"/>
            </a:pPr>
            <a:r>
              <a:rPr lang="zh-TW" sz="1200">
                <a:solidFill>
                  <a:srgbClr val="666666"/>
                </a:solidFill>
                <a:latin typeface="Verdana"/>
                <a:ea typeface="Verdana"/>
                <a:cs typeface="Verdana"/>
                <a:sym typeface="Verdana"/>
              </a:rPr>
              <a:t>Ramani et al.14:</a:t>
            </a:r>
            <a:r>
              <a:rPr i="1" lang="zh-TW" sz="1200">
                <a:solidFill>
                  <a:srgbClr val="6491C8"/>
                </a:solidFill>
                <a:latin typeface="Verdana"/>
                <a:ea typeface="Verdana"/>
                <a:cs typeface="Verdana"/>
                <a:sym typeface="Verdana"/>
              </a:rPr>
              <a:t> (</a:t>
            </a:r>
            <a:r>
              <a:rPr i="1" lang="zh-TW" sz="1200">
                <a:solidFill>
                  <a:srgbClr val="6491C8"/>
                </a:solidFill>
                <a:latin typeface="Verdana"/>
                <a:ea typeface="Verdana"/>
                <a:cs typeface="Verdana"/>
                <a:sym typeface="Verdana"/>
              </a:rPr>
              <a:t>GEO) GSE84920  </a:t>
            </a:r>
            <a:r>
              <a:rPr lang="zh-TW" sz="1200">
                <a:solidFill>
                  <a:srgbClr val="666666"/>
                </a:solidFill>
                <a:latin typeface="Verdana"/>
                <a:ea typeface="Verdana"/>
                <a:cs typeface="Verdana"/>
                <a:sym typeface="Verdana"/>
              </a:rPr>
              <a:t>👉🏼 we use</a:t>
            </a:r>
            <a:endParaRPr sz="1200">
              <a:solidFill>
                <a:srgbClr val="666666"/>
              </a:solidFill>
              <a:latin typeface="Verdana"/>
              <a:ea typeface="Verdana"/>
              <a:cs typeface="Verdana"/>
              <a:sym typeface="Verdana"/>
            </a:endParaRPr>
          </a:p>
          <a:p>
            <a:pPr indent="-166201" lvl="0" marL="360000" rtl="0" algn="l">
              <a:lnSpc>
                <a:spcPct val="150000"/>
              </a:lnSpc>
              <a:spcBef>
                <a:spcPts val="0"/>
              </a:spcBef>
              <a:spcAft>
                <a:spcPts val="0"/>
              </a:spcAft>
              <a:buClr>
                <a:srgbClr val="666666"/>
              </a:buClr>
              <a:buSzPts val="1200"/>
              <a:buFont typeface="Verdana"/>
              <a:buChar char="●"/>
            </a:pPr>
            <a:r>
              <a:rPr lang="zh-TW" sz="1200">
                <a:solidFill>
                  <a:srgbClr val="666666"/>
                </a:solidFill>
                <a:latin typeface="Verdana"/>
                <a:ea typeface="Verdana"/>
                <a:cs typeface="Verdana"/>
                <a:sym typeface="Verdana"/>
              </a:rPr>
              <a:t>Nagano et al.15: </a:t>
            </a:r>
            <a:r>
              <a:rPr i="1" lang="zh-TW" sz="1200">
                <a:solidFill>
                  <a:srgbClr val="6491C8"/>
                </a:solidFill>
                <a:latin typeface="Verdana"/>
                <a:ea typeface="Verdana"/>
                <a:cs typeface="Verdana"/>
                <a:sym typeface="Verdana"/>
              </a:rPr>
              <a:t>(GEO) GSE94489</a:t>
            </a:r>
            <a:endParaRPr i="1" sz="1200">
              <a:solidFill>
                <a:srgbClr val="6491C8"/>
              </a:solidFill>
              <a:latin typeface="Verdana"/>
              <a:ea typeface="Verdana"/>
              <a:cs typeface="Verdana"/>
              <a:sym typeface="Verdana"/>
            </a:endParaRPr>
          </a:p>
          <a:p>
            <a:pPr indent="-166201" lvl="0" marL="360000" rtl="0" algn="l">
              <a:lnSpc>
                <a:spcPct val="150000"/>
              </a:lnSpc>
              <a:spcBef>
                <a:spcPts val="0"/>
              </a:spcBef>
              <a:spcAft>
                <a:spcPts val="0"/>
              </a:spcAft>
              <a:buClr>
                <a:srgbClr val="666666"/>
              </a:buClr>
              <a:buSzPts val="1200"/>
              <a:buFont typeface="Verdana"/>
              <a:buChar char="●"/>
            </a:pPr>
            <a:r>
              <a:rPr lang="zh-TW" sz="1200">
                <a:solidFill>
                  <a:srgbClr val="666666"/>
                </a:solidFill>
                <a:latin typeface="Verdana"/>
                <a:ea typeface="Verdana"/>
                <a:cs typeface="Verdana"/>
                <a:sym typeface="Verdana"/>
              </a:rPr>
              <a:t>4DN sci-Hi-C20: </a:t>
            </a:r>
            <a:r>
              <a:rPr i="1" lang="zh-TW" sz="1200">
                <a:solidFill>
                  <a:srgbClr val="6491C8"/>
                </a:solidFill>
                <a:latin typeface="Verdana"/>
                <a:ea typeface="Verdana"/>
                <a:cs typeface="Verdana"/>
                <a:sym typeface="Verdana"/>
              </a:rPr>
              <a:t>(4DN Data Portal) 4DNES4D5MWEZ, 4DNESUE2NSGS, 4DNESIKGI39T,      </a:t>
            </a:r>
            <a:br>
              <a:rPr i="1" lang="zh-TW" sz="1200">
                <a:solidFill>
                  <a:srgbClr val="6491C8"/>
                </a:solidFill>
                <a:latin typeface="Verdana"/>
                <a:ea typeface="Verdana"/>
                <a:cs typeface="Verdana"/>
                <a:sym typeface="Verdana"/>
              </a:rPr>
            </a:br>
            <a:r>
              <a:rPr i="1" lang="zh-TW" sz="1200">
                <a:solidFill>
                  <a:srgbClr val="6491C8"/>
                </a:solidFill>
                <a:latin typeface="Verdana"/>
                <a:ea typeface="Verdana"/>
                <a:cs typeface="Verdana"/>
                <a:sym typeface="Verdana"/>
              </a:rPr>
              <a:t>                       4DNES1BK1RMQ and 4DNESTVIP977</a:t>
            </a:r>
            <a:endParaRPr i="1" sz="1200">
              <a:solidFill>
                <a:srgbClr val="6491C8"/>
              </a:solidFill>
              <a:latin typeface="Verdana"/>
              <a:ea typeface="Verdana"/>
              <a:cs typeface="Verdana"/>
              <a:sym typeface="Verdana"/>
            </a:endParaRPr>
          </a:p>
          <a:p>
            <a:pPr indent="-166201" lvl="0" marL="360000" rtl="0" algn="l">
              <a:lnSpc>
                <a:spcPct val="150000"/>
              </a:lnSpc>
              <a:spcBef>
                <a:spcPts val="0"/>
              </a:spcBef>
              <a:spcAft>
                <a:spcPts val="0"/>
              </a:spcAft>
              <a:buClr>
                <a:srgbClr val="666666"/>
              </a:buClr>
              <a:buSzPts val="1200"/>
              <a:buFont typeface="Verdana"/>
              <a:buChar char="●"/>
            </a:pPr>
            <a:r>
              <a:rPr lang="zh-TW" sz="1200">
                <a:solidFill>
                  <a:srgbClr val="666666"/>
                </a:solidFill>
                <a:latin typeface="Verdana"/>
                <a:ea typeface="Verdana"/>
                <a:cs typeface="Verdana"/>
                <a:sym typeface="Verdana"/>
              </a:rPr>
              <a:t>WTC-11 iPSC line: </a:t>
            </a:r>
            <a:r>
              <a:rPr i="1" lang="zh-TW" sz="1200">
                <a:solidFill>
                  <a:srgbClr val="6491C8"/>
                </a:solidFill>
                <a:latin typeface="Verdana"/>
                <a:ea typeface="Verdana"/>
                <a:cs typeface="Verdana"/>
                <a:sym typeface="Verdana"/>
              </a:rPr>
              <a:t>(4DN Data Portal) 4DNESF829JOW and 4DNESJQ4RXY5</a:t>
            </a:r>
            <a:endParaRPr i="1" sz="1200">
              <a:solidFill>
                <a:srgbClr val="6491C8"/>
              </a:solidFill>
              <a:latin typeface="Verdana"/>
              <a:ea typeface="Verdana"/>
              <a:cs typeface="Verdana"/>
              <a:sym typeface="Verdana"/>
            </a:endParaRPr>
          </a:p>
        </p:txBody>
      </p:sp>
      <p:sp>
        <p:nvSpPr>
          <p:cNvPr id="438" name="Google Shape;438;p34"/>
          <p:cNvSpPr txBox="1"/>
          <p:nvPr/>
        </p:nvSpPr>
        <p:spPr>
          <a:xfrm>
            <a:off x="2844775" y="3156025"/>
            <a:ext cx="55023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b="1" lang="zh-TW">
                <a:solidFill>
                  <a:schemeClr val="accent2"/>
                </a:solidFill>
                <a:latin typeface="Verdana"/>
                <a:ea typeface="Verdana"/>
                <a:cs typeface="Verdana"/>
                <a:sym typeface="Verdana"/>
              </a:rPr>
              <a:t>Data processing</a:t>
            </a:r>
            <a:endParaRPr>
              <a:solidFill>
                <a:srgbClr val="666666"/>
              </a:solidFill>
              <a:latin typeface="Montserrat"/>
              <a:ea typeface="Montserrat"/>
              <a:cs typeface="Montserrat"/>
              <a:sym typeface="Montserrat"/>
            </a:endParaRPr>
          </a:p>
          <a:p>
            <a:pPr indent="0" lvl="0" marL="0" rtl="0" algn="l">
              <a:lnSpc>
                <a:spcPct val="150000"/>
              </a:lnSpc>
              <a:spcBef>
                <a:spcPts val="0"/>
              </a:spcBef>
              <a:spcAft>
                <a:spcPts val="0"/>
              </a:spcAft>
              <a:buClr>
                <a:srgbClr val="000000"/>
              </a:buClr>
              <a:buSzPts val="1100"/>
              <a:buFont typeface="Arial"/>
              <a:buNone/>
            </a:pPr>
            <a:r>
              <a:rPr lang="zh-TW" sz="1200">
                <a:solidFill>
                  <a:srgbClr val="666666"/>
                </a:solidFill>
                <a:latin typeface="Verdana"/>
                <a:ea typeface="Verdana"/>
                <a:cs typeface="Verdana"/>
                <a:sym typeface="Verdana"/>
              </a:rPr>
              <a:t>For all scHi-C datasets, we kept only the </a:t>
            </a:r>
            <a:r>
              <a:rPr lang="zh-TW" sz="1200" u="sng">
                <a:solidFill>
                  <a:schemeClr val="accent2"/>
                </a:solidFill>
                <a:latin typeface="Verdana"/>
                <a:ea typeface="Verdana"/>
                <a:cs typeface="Verdana"/>
                <a:sym typeface="Verdana"/>
              </a:rPr>
              <a:t>cells with more than 2,000 read pairs</a:t>
            </a:r>
            <a:r>
              <a:rPr lang="zh-TW" sz="1200">
                <a:solidFill>
                  <a:srgbClr val="FA4655"/>
                </a:solidFill>
                <a:latin typeface="Verdana"/>
                <a:ea typeface="Verdana"/>
                <a:cs typeface="Verdana"/>
                <a:sym typeface="Verdana"/>
              </a:rPr>
              <a:t> </a:t>
            </a:r>
            <a:r>
              <a:rPr lang="zh-TW" sz="1200">
                <a:solidFill>
                  <a:srgbClr val="666666"/>
                </a:solidFill>
                <a:latin typeface="Verdana"/>
                <a:ea typeface="Verdana"/>
                <a:cs typeface="Verdana"/>
                <a:sym typeface="Verdana"/>
              </a:rPr>
              <a:t> that have </a:t>
            </a:r>
            <a:r>
              <a:rPr lang="zh-TW" sz="1200" u="sng">
                <a:solidFill>
                  <a:schemeClr val="accent2"/>
                </a:solidFill>
                <a:latin typeface="Verdana"/>
                <a:ea typeface="Verdana"/>
                <a:cs typeface="Verdana"/>
                <a:sym typeface="Verdana"/>
              </a:rPr>
              <a:t>genomic span greater than 500 Kb</a:t>
            </a:r>
            <a:r>
              <a:rPr lang="zh-TW" sz="1200">
                <a:solidFill>
                  <a:srgbClr val="666666"/>
                </a:solidFill>
                <a:latin typeface="Verdana"/>
                <a:ea typeface="Verdana"/>
                <a:cs typeface="Verdana"/>
                <a:sym typeface="Verdana"/>
              </a:rPr>
              <a:t>. At a given resolution, we define the number of contacts per cell as the number of interaction pairs (read count) assigned to the non-diagonal entries of the intra-chromosomal contact maps. </a:t>
            </a:r>
            <a:endParaRPr sz="1200">
              <a:solidFill>
                <a:srgbClr val="666666"/>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name="Elegant Education Pack for Students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